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sldIdLst>
    <p:sldId id="256" r:id="rId2"/>
    <p:sldId id="257" r:id="rId3"/>
    <p:sldId id="258" r:id="rId4"/>
    <p:sldId id="260" r:id="rId5"/>
    <p:sldId id="261" r:id="rId6"/>
    <p:sldId id="262" r:id="rId7"/>
    <p:sldId id="263" r:id="rId8"/>
    <p:sldId id="264" r:id="rId9"/>
    <p:sldId id="267" r:id="rId10"/>
    <p:sldId id="265" r:id="rId11"/>
    <p:sldId id="266"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739"/>
    <p:restoredTop sz="94807"/>
  </p:normalViewPr>
  <p:slideViewPr>
    <p:cSldViewPr snapToGrid="0">
      <p:cViewPr varScale="1">
        <p:scale>
          <a:sx n="92" d="100"/>
          <a:sy n="92" d="100"/>
        </p:scale>
        <p:origin x="192"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4FDBA9-28DD-464B-841F-EE57CFCA8956}"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C2538F12-B317-44E4-85C4-3B0002BB922C}">
      <dgm:prSet/>
      <dgm:spPr/>
      <dgm:t>
        <a:bodyPr/>
        <a:lstStyle/>
        <a:p>
          <a:pPr>
            <a:lnSpc>
              <a:spcPct val="100000"/>
            </a:lnSpc>
          </a:pPr>
          <a:r>
            <a:rPr lang="en-US" dirty="0"/>
            <a:t>In urban areas, air pollution has become one of the most critical threats to public health, significantly affecting individuals with respiratory conditions such as asthma and COPD. </a:t>
          </a:r>
        </a:p>
      </dgm:t>
    </dgm:pt>
    <dgm:pt modelId="{FC2BF40B-A2DA-43C7-AB7E-116FFAC64E96}" type="parTrans" cxnId="{B59AB518-163F-4B5E-A717-D4698635BF81}">
      <dgm:prSet/>
      <dgm:spPr/>
      <dgm:t>
        <a:bodyPr/>
        <a:lstStyle/>
        <a:p>
          <a:endParaRPr lang="en-US"/>
        </a:p>
      </dgm:t>
    </dgm:pt>
    <dgm:pt modelId="{9582317D-7F82-4A6E-997B-4EB77BD6EEB3}" type="sibTrans" cxnId="{B59AB518-163F-4B5E-A717-D4698635BF81}">
      <dgm:prSet/>
      <dgm:spPr/>
      <dgm:t>
        <a:bodyPr/>
        <a:lstStyle/>
        <a:p>
          <a:endParaRPr lang="en-US"/>
        </a:p>
      </dgm:t>
    </dgm:pt>
    <dgm:pt modelId="{7DE5005D-0B1B-463F-9CD0-DDFBC0CE83B2}">
      <dgm:prSet/>
      <dgm:spPr/>
      <dgm:t>
        <a:bodyPr/>
        <a:lstStyle/>
        <a:p>
          <a:pPr>
            <a:lnSpc>
              <a:spcPct val="100000"/>
            </a:lnSpc>
          </a:pPr>
          <a:r>
            <a:rPr lang="en-US" dirty="0"/>
            <a:t>Traditional navigation systems optimize routes solely based on shortest distance or quickest time, ignoring environmental factors like air quality. </a:t>
          </a:r>
        </a:p>
      </dgm:t>
    </dgm:pt>
    <dgm:pt modelId="{EAF5AB8B-249A-4A2C-BEF0-B4C2EF543DB8}" type="parTrans" cxnId="{F9EE3787-ABF0-4EF1-89D9-BBCD71540750}">
      <dgm:prSet/>
      <dgm:spPr/>
      <dgm:t>
        <a:bodyPr/>
        <a:lstStyle/>
        <a:p>
          <a:endParaRPr lang="en-US"/>
        </a:p>
      </dgm:t>
    </dgm:pt>
    <dgm:pt modelId="{813BB901-C8B8-499E-8240-2924643EB4AE}" type="sibTrans" cxnId="{F9EE3787-ABF0-4EF1-89D9-BBCD71540750}">
      <dgm:prSet/>
      <dgm:spPr/>
      <dgm:t>
        <a:bodyPr/>
        <a:lstStyle/>
        <a:p>
          <a:endParaRPr lang="en-US"/>
        </a:p>
      </dgm:t>
    </dgm:pt>
    <dgm:pt modelId="{8EE8FE0B-A96D-4107-B48D-20B9EC384D8B}">
      <dgm:prSet/>
      <dgm:spPr/>
      <dgm:t>
        <a:bodyPr/>
        <a:lstStyle/>
        <a:p>
          <a:pPr>
            <a:lnSpc>
              <a:spcPct val="100000"/>
            </a:lnSpc>
          </a:pPr>
          <a:r>
            <a:rPr lang="en-US" b="1" dirty="0"/>
            <a:t>Challenge: </a:t>
          </a:r>
          <a:r>
            <a:rPr lang="en-US" dirty="0"/>
            <a:t>How can we create a navigation system that minimizes health risks by avoiding routes with poor air quality, rather than just focusing on time or distance? </a:t>
          </a:r>
        </a:p>
      </dgm:t>
    </dgm:pt>
    <dgm:pt modelId="{60F7819B-CF02-44A5-BFAA-63C8C3271517}" type="parTrans" cxnId="{BACBF60D-EF17-47D1-9955-E0A4B7ECAACC}">
      <dgm:prSet/>
      <dgm:spPr/>
      <dgm:t>
        <a:bodyPr/>
        <a:lstStyle/>
        <a:p>
          <a:endParaRPr lang="en-US"/>
        </a:p>
      </dgm:t>
    </dgm:pt>
    <dgm:pt modelId="{44D46C5C-E062-4308-AAC1-8A3ED1D71C90}" type="sibTrans" cxnId="{BACBF60D-EF17-47D1-9955-E0A4B7ECAACC}">
      <dgm:prSet/>
      <dgm:spPr/>
      <dgm:t>
        <a:bodyPr/>
        <a:lstStyle/>
        <a:p>
          <a:endParaRPr lang="en-US"/>
        </a:p>
      </dgm:t>
    </dgm:pt>
    <dgm:pt modelId="{A6BEBF70-4A2F-438C-A603-759242AD6D42}" type="pres">
      <dgm:prSet presAssocID="{1B4FDBA9-28DD-464B-841F-EE57CFCA8956}" presName="root" presStyleCnt="0">
        <dgm:presLayoutVars>
          <dgm:dir/>
          <dgm:resizeHandles val="exact"/>
        </dgm:presLayoutVars>
      </dgm:prSet>
      <dgm:spPr/>
    </dgm:pt>
    <dgm:pt modelId="{4D04BE11-2C97-4749-9BF5-30A7A38C4072}" type="pres">
      <dgm:prSet presAssocID="{C2538F12-B317-44E4-85C4-3B0002BB922C}" presName="compNode" presStyleCnt="0"/>
      <dgm:spPr/>
    </dgm:pt>
    <dgm:pt modelId="{F2FF745B-8F7A-4612-B509-F4BC1E9EE904}" type="pres">
      <dgm:prSet presAssocID="{C2538F12-B317-44E4-85C4-3B0002BB922C}" presName="bgRect" presStyleLbl="bgShp" presStyleIdx="0" presStyleCnt="3"/>
      <dgm:spPr/>
    </dgm:pt>
    <dgm:pt modelId="{BF19C365-D497-4E80-B061-22A01F5F1E3D}" type="pres">
      <dgm:prSet presAssocID="{C2538F12-B317-44E4-85C4-3B0002BB922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Lungs"/>
        </a:ext>
      </dgm:extLst>
    </dgm:pt>
    <dgm:pt modelId="{0C3435CE-0DFE-4F18-AC87-9269E9DD81A9}" type="pres">
      <dgm:prSet presAssocID="{C2538F12-B317-44E4-85C4-3B0002BB922C}" presName="spaceRect" presStyleCnt="0"/>
      <dgm:spPr/>
    </dgm:pt>
    <dgm:pt modelId="{5CBAD202-0FC4-4C8D-B70D-776D7A8C0E9D}" type="pres">
      <dgm:prSet presAssocID="{C2538F12-B317-44E4-85C4-3B0002BB922C}" presName="parTx" presStyleLbl="revTx" presStyleIdx="0" presStyleCnt="3">
        <dgm:presLayoutVars>
          <dgm:chMax val="0"/>
          <dgm:chPref val="0"/>
        </dgm:presLayoutVars>
      </dgm:prSet>
      <dgm:spPr/>
    </dgm:pt>
    <dgm:pt modelId="{F415AF5A-54A9-4CDC-AEF5-289C3EB4FF69}" type="pres">
      <dgm:prSet presAssocID="{9582317D-7F82-4A6E-997B-4EB77BD6EEB3}" presName="sibTrans" presStyleCnt="0"/>
      <dgm:spPr/>
    </dgm:pt>
    <dgm:pt modelId="{6B960B44-3BC7-4BAE-81D1-24B87329323C}" type="pres">
      <dgm:prSet presAssocID="{7DE5005D-0B1B-463F-9CD0-DDFBC0CE83B2}" presName="compNode" presStyleCnt="0"/>
      <dgm:spPr/>
    </dgm:pt>
    <dgm:pt modelId="{3B667D13-4BD9-4ADE-9709-44885EC83F03}" type="pres">
      <dgm:prSet presAssocID="{7DE5005D-0B1B-463F-9CD0-DDFBC0CE83B2}" presName="bgRect" presStyleLbl="bgShp" presStyleIdx="1" presStyleCnt="3"/>
      <dgm:spPr/>
    </dgm:pt>
    <dgm:pt modelId="{77EAFDF0-5BF9-44C1-8472-C13A1AA7A20E}" type="pres">
      <dgm:prSet presAssocID="{7DE5005D-0B1B-463F-9CD0-DDFBC0CE83B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Airplane"/>
        </a:ext>
      </dgm:extLst>
    </dgm:pt>
    <dgm:pt modelId="{E66BD31C-0664-4B2E-951F-638DDAB01A9C}" type="pres">
      <dgm:prSet presAssocID="{7DE5005D-0B1B-463F-9CD0-DDFBC0CE83B2}" presName="spaceRect" presStyleCnt="0"/>
      <dgm:spPr/>
    </dgm:pt>
    <dgm:pt modelId="{FE0C350D-B1A3-42C9-B54C-3B5DF6FED36E}" type="pres">
      <dgm:prSet presAssocID="{7DE5005D-0B1B-463F-9CD0-DDFBC0CE83B2}" presName="parTx" presStyleLbl="revTx" presStyleIdx="1" presStyleCnt="3">
        <dgm:presLayoutVars>
          <dgm:chMax val="0"/>
          <dgm:chPref val="0"/>
        </dgm:presLayoutVars>
      </dgm:prSet>
      <dgm:spPr/>
    </dgm:pt>
    <dgm:pt modelId="{B9EF6DAC-CD85-4F7D-9624-AF967DAD052F}" type="pres">
      <dgm:prSet presAssocID="{813BB901-C8B8-499E-8240-2924643EB4AE}" presName="sibTrans" presStyleCnt="0"/>
      <dgm:spPr/>
    </dgm:pt>
    <dgm:pt modelId="{00AF22D2-81E9-4080-8081-D36F475B1586}" type="pres">
      <dgm:prSet presAssocID="{8EE8FE0B-A96D-4107-B48D-20B9EC384D8B}" presName="compNode" presStyleCnt="0"/>
      <dgm:spPr/>
    </dgm:pt>
    <dgm:pt modelId="{DC1CA415-B793-4CC3-926E-A626F9ACFEC6}" type="pres">
      <dgm:prSet presAssocID="{8EE8FE0B-A96D-4107-B48D-20B9EC384D8B}" presName="bgRect" presStyleLbl="bgShp" presStyleIdx="2" presStyleCnt="3"/>
      <dgm:spPr/>
    </dgm:pt>
    <dgm:pt modelId="{8F80A5D2-4D07-4D7C-B9E7-1DE38324F92D}" type="pres">
      <dgm:prSet presAssocID="{8EE8FE0B-A96D-4107-B48D-20B9EC384D8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Lighthouse scene"/>
        </a:ext>
      </dgm:extLst>
    </dgm:pt>
    <dgm:pt modelId="{7259D14B-5302-45E0-AC0F-D753D46797AC}" type="pres">
      <dgm:prSet presAssocID="{8EE8FE0B-A96D-4107-B48D-20B9EC384D8B}" presName="spaceRect" presStyleCnt="0"/>
      <dgm:spPr/>
    </dgm:pt>
    <dgm:pt modelId="{0F5BEE57-7519-43CB-AFBB-E73C9BA1BD45}" type="pres">
      <dgm:prSet presAssocID="{8EE8FE0B-A96D-4107-B48D-20B9EC384D8B}" presName="parTx" presStyleLbl="revTx" presStyleIdx="2" presStyleCnt="3">
        <dgm:presLayoutVars>
          <dgm:chMax val="0"/>
          <dgm:chPref val="0"/>
        </dgm:presLayoutVars>
      </dgm:prSet>
      <dgm:spPr/>
    </dgm:pt>
  </dgm:ptLst>
  <dgm:cxnLst>
    <dgm:cxn modelId="{BACBF60D-EF17-47D1-9955-E0A4B7ECAACC}" srcId="{1B4FDBA9-28DD-464B-841F-EE57CFCA8956}" destId="{8EE8FE0B-A96D-4107-B48D-20B9EC384D8B}" srcOrd="2" destOrd="0" parTransId="{60F7819B-CF02-44A5-BFAA-63C8C3271517}" sibTransId="{44D46C5C-E062-4308-AAC1-8A3ED1D71C90}"/>
    <dgm:cxn modelId="{B59AB518-163F-4B5E-A717-D4698635BF81}" srcId="{1B4FDBA9-28DD-464B-841F-EE57CFCA8956}" destId="{C2538F12-B317-44E4-85C4-3B0002BB922C}" srcOrd="0" destOrd="0" parTransId="{FC2BF40B-A2DA-43C7-AB7E-116FFAC64E96}" sibTransId="{9582317D-7F82-4A6E-997B-4EB77BD6EEB3}"/>
    <dgm:cxn modelId="{F9EE3787-ABF0-4EF1-89D9-BBCD71540750}" srcId="{1B4FDBA9-28DD-464B-841F-EE57CFCA8956}" destId="{7DE5005D-0B1B-463F-9CD0-DDFBC0CE83B2}" srcOrd="1" destOrd="0" parTransId="{EAF5AB8B-249A-4A2C-BEF0-B4C2EF543DB8}" sibTransId="{813BB901-C8B8-499E-8240-2924643EB4AE}"/>
    <dgm:cxn modelId="{13D10EA3-4E8D-4E68-8576-394C36114B5F}" type="presOf" srcId="{7DE5005D-0B1B-463F-9CD0-DDFBC0CE83B2}" destId="{FE0C350D-B1A3-42C9-B54C-3B5DF6FED36E}" srcOrd="0" destOrd="0" presId="urn:microsoft.com/office/officeart/2018/2/layout/IconVerticalSolidList"/>
    <dgm:cxn modelId="{54B0B5CE-6572-4E53-B242-4FFD3D56973E}" type="presOf" srcId="{1B4FDBA9-28DD-464B-841F-EE57CFCA8956}" destId="{A6BEBF70-4A2F-438C-A603-759242AD6D42}" srcOrd="0" destOrd="0" presId="urn:microsoft.com/office/officeart/2018/2/layout/IconVerticalSolidList"/>
    <dgm:cxn modelId="{5D9F9CDA-17ED-46DD-8F70-D45646CCBF70}" type="presOf" srcId="{C2538F12-B317-44E4-85C4-3B0002BB922C}" destId="{5CBAD202-0FC4-4C8D-B70D-776D7A8C0E9D}" srcOrd="0" destOrd="0" presId="urn:microsoft.com/office/officeart/2018/2/layout/IconVerticalSolidList"/>
    <dgm:cxn modelId="{498AD2E3-4127-4708-8EC2-11482680DD35}" type="presOf" srcId="{8EE8FE0B-A96D-4107-B48D-20B9EC384D8B}" destId="{0F5BEE57-7519-43CB-AFBB-E73C9BA1BD45}" srcOrd="0" destOrd="0" presId="urn:microsoft.com/office/officeart/2018/2/layout/IconVerticalSolidList"/>
    <dgm:cxn modelId="{17B3DB8D-960B-465B-80A5-1C550D396595}" type="presParOf" srcId="{A6BEBF70-4A2F-438C-A603-759242AD6D42}" destId="{4D04BE11-2C97-4749-9BF5-30A7A38C4072}" srcOrd="0" destOrd="0" presId="urn:microsoft.com/office/officeart/2018/2/layout/IconVerticalSolidList"/>
    <dgm:cxn modelId="{FDAFF326-D93B-4AEC-BCDD-44077AF912C8}" type="presParOf" srcId="{4D04BE11-2C97-4749-9BF5-30A7A38C4072}" destId="{F2FF745B-8F7A-4612-B509-F4BC1E9EE904}" srcOrd="0" destOrd="0" presId="urn:microsoft.com/office/officeart/2018/2/layout/IconVerticalSolidList"/>
    <dgm:cxn modelId="{BB24F689-4875-4127-AF19-DFD92CCC191B}" type="presParOf" srcId="{4D04BE11-2C97-4749-9BF5-30A7A38C4072}" destId="{BF19C365-D497-4E80-B061-22A01F5F1E3D}" srcOrd="1" destOrd="0" presId="urn:microsoft.com/office/officeart/2018/2/layout/IconVerticalSolidList"/>
    <dgm:cxn modelId="{C2E41C7E-15AB-4A35-B2AD-010ECB4A329D}" type="presParOf" srcId="{4D04BE11-2C97-4749-9BF5-30A7A38C4072}" destId="{0C3435CE-0DFE-4F18-AC87-9269E9DD81A9}" srcOrd="2" destOrd="0" presId="urn:microsoft.com/office/officeart/2018/2/layout/IconVerticalSolidList"/>
    <dgm:cxn modelId="{FB0D8B62-F076-47B6-86C4-4B0EF3E2C9D0}" type="presParOf" srcId="{4D04BE11-2C97-4749-9BF5-30A7A38C4072}" destId="{5CBAD202-0FC4-4C8D-B70D-776D7A8C0E9D}" srcOrd="3" destOrd="0" presId="urn:microsoft.com/office/officeart/2018/2/layout/IconVerticalSolidList"/>
    <dgm:cxn modelId="{6704DCD1-FBF3-49A3-AF38-8BBED1B6C3B6}" type="presParOf" srcId="{A6BEBF70-4A2F-438C-A603-759242AD6D42}" destId="{F415AF5A-54A9-4CDC-AEF5-289C3EB4FF69}" srcOrd="1" destOrd="0" presId="urn:microsoft.com/office/officeart/2018/2/layout/IconVerticalSolidList"/>
    <dgm:cxn modelId="{6604398F-5CE0-43B0-ACBE-AACEA87720A9}" type="presParOf" srcId="{A6BEBF70-4A2F-438C-A603-759242AD6D42}" destId="{6B960B44-3BC7-4BAE-81D1-24B87329323C}" srcOrd="2" destOrd="0" presId="urn:microsoft.com/office/officeart/2018/2/layout/IconVerticalSolidList"/>
    <dgm:cxn modelId="{8979C9C4-BB4D-4ADA-8030-DD97D6950578}" type="presParOf" srcId="{6B960B44-3BC7-4BAE-81D1-24B87329323C}" destId="{3B667D13-4BD9-4ADE-9709-44885EC83F03}" srcOrd="0" destOrd="0" presId="urn:microsoft.com/office/officeart/2018/2/layout/IconVerticalSolidList"/>
    <dgm:cxn modelId="{AF7D3B9A-0873-4547-9323-D6638AFD21FD}" type="presParOf" srcId="{6B960B44-3BC7-4BAE-81D1-24B87329323C}" destId="{77EAFDF0-5BF9-44C1-8472-C13A1AA7A20E}" srcOrd="1" destOrd="0" presId="urn:microsoft.com/office/officeart/2018/2/layout/IconVerticalSolidList"/>
    <dgm:cxn modelId="{5D97F508-275F-453B-B5AC-932BBFBF2D1A}" type="presParOf" srcId="{6B960B44-3BC7-4BAE-81D1-24B87329323C}" destId="{E66BD31C-0664-4B2E-951F-638DDAB01A9C}" srcOrd="2" destOrd="0" presId="urn:microsoft.com/office/officeart/2018/2/layout/IconVerticalSolidList"/>
    <dgm:cxn modelId="{6D39B31D-91FC-449C-86E4-45B3231EF4BF}" type="presParOf" srcId="{6B960B44-3BC7-4BAE-81D1-24B87329323C}" destId="{FE0C350D-B1A3-42C9-B54C-3B5DF6FED36E}" srcOrd="3" destOrd="0" presId="urn:microsoft.com/office/officeart/2018/2/layout/IconVerticalSolidList"/>
    <dgm:cxn modelId="{B7948020-E9ED-4D51-8C31-2C5769D352B7}" type="presParOf" srcId="{A6BEBF70-4A2F-438C-A603-759242AD6D42}" destId="{B9EF6DAC-CD85-4F7D-9624-AF967DAD052F}" srcOrd="3" destOrd="0" presId="urn:microsoft.com/office/officeart/2018/2/layout/IconVerticalSolidList"/>
    <dgm:cxn modelId="{D6A2BABD-FE84-4FC6-93F8-1736880382A7}" type="presParOf" srcId="{A6BEBF70-4A2F-438C-A603-759242AD6D42}" destId="{00AF22D2-81E9-4080-8081-D36F475B1586}" srcOrd="4" destOrd="0" presId="urn:microsoft.com/office/officeart/2018/2/layout/IconVerticalSolidList"/>
    <dgm:cxn modelId="{0931432B-EDE1-40FF-81A3-E0CF24623B3E}" type="presParOf" srcId="{00AF22D2-81E9-4080-8081-D36F475B1586}" destId="{DC1CA415-B793-4CC3-926E-A626F9ACFEC6}" srcOrd="0" destOrd="0" presId="urn:microsoft.com/office/officeart/2018/2/layout/IconVerticalSolidList"/>
    <dgm:cxn modelId="{595C60F9-8FDC-4060-B5BD-C2E15E82FAAE}" type="presParOf" srcId="{00AF22D2-81E9-4080-8081-D36F475B1586}" destId="{8F80A5D2-4D07-4D7C-B9E7-1DE38324F92D}" srcOrd="1" destOrd="0" presId="urn:microsoft.com/office/officeart/2018/2/layout/IconVerticalSolidList"/>
    <dgm:cxn modelId="{2D5FD746-5240-4CF1-97D7-ADB6466153A0}" type="presParOf" srcId="{00AF22D2-81E9-4080-8081-D36F475B1586}" destId="{7259D14B-5302-45E0-AC0F-D753D46797AC}" srcOrd="2" destOrd="0" presId="urn:microsoft.com/office/officeart/2018/2/layout/IconVerticalSolidList"/>
    <dgm:cxn modelId="{89AC2B46-73F7-4B1E-904A-F5E5511C7EFA}" type="presParOf" srcId="{00AF22D2-81E9-4080-8081-D36F475B1586}" destId="{0F5BEE57-7519-43CB-AFBB-E73C9BA1BD4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FF745B-8F7A-4612-B509-F4BC1E9EE904}">
      <dsp:nvSpPr>
        <dsp:cNvPr id="0" name=""/>
        <dsp:cNvSpPr/>
      </dsp:nvSpPr>
      <dsp:spPr>
        <a:xfrm>
          <a:off x="0" y="3647"/>
          <a:ext cx="4840010" cy="124953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19C365-D497-4E80-B061-22A01F5F1E3D}">
      <dsp:nvSpPr>
        <dsp:cNvPr id="0" name=""/>
        <dsp:cNvSpPr/>
      </dsp:nvSpPr>
      <dsp:spPr>
        <a:xfrm>
          <a:off x="377984" y="284793"/>
          <a:ext cx="687917" cy="68724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BAD202-0FC4-4C8D-B70D-776D7A8C0E9D}">
      <dsp:nvSpPr>
        <dsp:cNvPr id="0" name=""/>
        <dsp:cNvSpPr/>
      </dsp:nvSpPr>
      <dsp:spPr>
        <a:xfrm>
          <a:off x="1443887" y="3647"/>
          <a:ext cx="3320274" cy="12507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372" tIns="132372" rIns="132372" bIns="132372" numCol="1" spcCol="1270" anchor="ctr" anchorCtr="0">
          <a:noAutofit/>
        </a:bodyPr>
        <a:lstStyle/>
        <a:p>
          <a:pPr marL="0" lvl="0" indent="0" algn="l" defTabSz="622300">
            <a:lnSpc>
              <a:spcPct val="100000"/>
            </a:lnSpc>
            <a:spcBef>
              <a:spcPct val="0"/>
            </a:spcBef>
            <a:spcAft>
              <a:spcPct val="35000"/>
            </a:spcAft>
            <a:buNone/>
          </a:pPr>
          <a:r>
            <a:rPr lang="en-US" sz="1400" kern="1200" dirty="0"/>
            <a:t>In urban areas, air pollution has become one of the most critical threats to public health, significantly affecting individuals with respiratory conditions such as asthma and COPD. </a:t>
          </a:r>
        </a:p>
      </dsp:txBody>
      <dsp:txXfrm>
        <a:off x="1443887" y="3647"/>
        <a:ext cx="3320274" cy="1250758"/>
      </dsp:txXfrm>
    </dsp:sp>
    <dsp:sp modelId="{3B667D13-4BD9-4ADE-9709-44885EC83F03}">
      <dsp:nvSpPr>
        <dsp:cNvPr id="0" name=""/>
        <dsp:cNvSpPr/>
      </dsp:nvSpPr>
      <dsp:spPr>
        <a:xfrm>
          <a:off x="0" y="1548702"/>
          <a:ext cx="4840010" cy="124953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7EAFDF0-5BF9-44C1-8472-C13A1AA7A20E}">
      <dsp:nvSpPr>
        <dsp:cNvPr id="0" name=""/>
        <dsp:cNvSpPr/>
      </dsp:nvSpPr>
      <dsp:spPr>
        <a:xfrm>
          <a:off x="377984" y="1829848"/>
          <a:ext cx="687917" cy="68724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0C350D-B1A3-42C9-B54C-3B5DF6FED36E}">
      <dsp:nvSpPr>
        <dsp:cNvPr id="0" name=""/>
        <dsp:cNvSpPr/>
      </dsp:nvSpPr>
      <dsp:spPr>
        <a:xfrm>
          <a:off x="1443887" y="1548702"/>
          <a:ext cx="3320274" cy="12507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372" tIns="132372" rIns="132372" bIns="132372" numCol="1" spcCol="1270" anchor="ctr" anchorCtr="0">
          <a:noAutofit/>
        </a:bodyPr>
        <a:lstStyle/>
        <a:p>
          <a:pPr marL="0" lvl="0" indent="0" algn="l" defTabSz="622300">
            <a:lnSpc>
              <a:spcPct val="100000"/>
            </a:lnSpc>
            <a:spcBef>
              <a:spcPct val="0"/>
            </a:spcBef>
            <a:spcAft>
              <a:spcPct val="35000"/>
            </a:spcAft>
            <a:buNone/>
          </a:pPr>
          <a:r>
            <a:rPr lang="en-US" sz="1400" kern="1200" dirty="0"/>
            <a:t>Traditional navigation systems optimize routes solely based on shortest distance or quickest time, ignoring environmental factors like air quality. </a:t>
          </a:r>
        </a:p>
      </dsp:txBody>
      <dsp:txXfrm>
        <a:off x="1443887" y="1548702"/>
        <a:ext cx="3320274" cy="1250758"/>
      </dsp:txXfrm>
    </dsp:sp>
    <dsp:sp modelId="{DC1CA415-B793-4CC3-926E-A626F9ACFEC6}">
      <dsp:nvSpPr>
        <dsp:cNvPr id="0" name=""/>
        <dsp:cNvSpPr/>
      </dsp:nvSpPr>
      <dsp:spPr>
        <a:xfrm>
          <a:off x="0" y="3093756"/>
          <a:ext cx="4840010" cy="124953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80A5D2-4D07-4D7C-B9E7-1DE38324F92D}">
      <dsp:nvSpPr>
        <dsp:cNvPr id="0" name=""/>
        <dsp:cNvSpPr/>
      </dsp:nvSpPr>
      <dsp:spPr>
        <a:xfrm>
          <a:off x="377984" y="3374902"/>
          <a:ext cx="687917" cy="68724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F5BEE57-7519-43CB-AFBB-E73C9BA1BD45}">
      <dsp:nvSpPr>
        <dsp:cNvPr id="0" name=""/>
        <dsp:cNvSpPr/>
      </dsp:nvSpPr>
      <dsp:spPr>
        <a:xfrm>
          <a:off x="1443887" y="3093756"/>
          <a:ext cx="3320274" cy="12507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372" tIns="132372" rIns="132372" bIns="132372" numCol="1" spcCol="1270" anchor="ctr" anchorCtr="0">
          <a:noAutofit/>
        </a:bodyPr>
        <a:lstStyle/>
        <a:p>
          <a:pPr marL="0" lvl="0" indent="0" algn="l" defTabSz="622300">
            <a:lnSpc>
              <a:spcPct val="100000"/>
            </a:lnSpc>
            <a:spcBef>
              <a:spcPct val="0"/>
            </a:spcBef>
            <a:spcAft>
              <a:spcPct val="35000"/>
            </a:spcAft>
            <a:buNone/>
          </a:pPr>
          <a:r>
            <a:rPr lang="en-US" sz="1400" b="1" kern="1200" dirty="0"/>
            <a:t>Challenge: </a:t>
          </a:r>
          <a:r>
            <a:rPr lang="en-US" sz="1400" kern="1200" dirty="0"/>
            <a:t>How can we create a navigation system that minimizes health risks by avoiding routes with poor air quality, rather than just focusing on time or distance? </a:t>
          </a:r>
        </a:p>
      </dsp:txBody>
      <dsp:txXfrm>
        <a:off x="1443887" y="3093756"/>
        <a:ext cx="3320274" cy="125075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g>
</file>

<file path=ppt/media/image14.jpg>
</file>

<file path=ppt/media/image15.jpeg>
</file>

<file path=ppt/media/image16.png>
</file>

<file path=ppt/media/image17.svg>
</file>

<file path=ppt/media/image2.jpeg>
</file>

<file path=ppt/media/image3.png>
</file>

<file path=ppt/media/image4.svg>
</file>

<file path=ppt/media/image5.png>
</file>

<file path=ppt/media/image6.svg>
</file>

<file path=ppt/media/image7.png>
</file>

<file path=ppt/media/image8.sv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1D1EADE-8E88-4C7C-8AC5-FB148DE4940E}" type="datetime1">
              <a:rPr lang="en-US" smtClean="0"/>
              <a:t>5/16/25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0749852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3C8B9C-477D-492A-96AD-1FC2CC997A73}" type="datetime1">
              <a:rPr lang="en-US" smtClean="0"/>
              <a:t>5/16/25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346123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D3AED5-E26D-4E29-B1B3-7847B6779594}" type="datetime1">
              <a:rPr lang="en-US" smtClean="0"/>
              <a:t>5/16/25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068883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7B6794-849E-4626-908B-D15793550EFB}" type="datetime1">
              <a:rPr lang="en-US" smtClean="0"/>
              <a:t>5/16/25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9114280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DB64E7-5594-42A3-ADBF-E95A7ACEAD64}" type="datetime1">
              <a:rPr lang="en-US" smtClean="0"/>
              <a:t>5/16/25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812677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8462B0B-D248-4FFB-8695-AD7FA4B1284A}" type="datetime1">
              <a:rPr lang="en-US" smtClean="0"/>
              <a:t>5/16/25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95350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0378EFB-9159-4510-B73F-4F0409ADE937}" type="datetime1">
              <a:rPr lang="en-US" smtClean="0"/>
              <a:t>5/16/25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792091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9BC9412-2452-4BED-A324-9D8C115361AD}" type="datetime1">
              <a:rPr lang="en-US" smtClean="0"/>
              <a:t>5/16/25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1164348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318F62-D251-40E8-A23C-F4CFE9FEAB41}" type="datetime1">
              <a:rPr lang="en-US" smtClean="0"/>
              <a:t>5/16/25</a:t>
            </a:fld>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286797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F76144-149E-4874-93A5-554A0357CF82}" type="datetime1">
              <a:rPr lang="en-US" smtClean="0"/>
              <a:t>5/16/25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97556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0BA65D8-0540-4835-AE5C-25D29DBA01BE}" type="datetime1">
              <a:rPr lang="en-US" smtClean="0"/>
              <a:t>5/16/25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5324639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1BA835-12AC-4E8F-955A-EA3F4DE2791F}" type="datetime1">
              <a:rPr lang="en-US" smtClean="0"/>
              <a:t>5/16/25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E7843D-FF13-4365-9478-9625B70A2705}" type="slidenum">
              <a:rPr lang="en-US" smtClean="0"/>
              <a:t>‹#›</a:t>
            </a:fld>
            <a:endParaRPr lang="en-US"/>
          </a:p>
        </p:txBody>
      </p:sp>
    </p:spTree>
    <p:extLst>
      <p:ext uri="{BB962C8B-B14F-4D97-AF65-F5344CB8AC3E}">
        <p14:creationId xmlns:p14="http://schemas.microsoft.com/office/powerpoint/2010/main" val="119925577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4.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Video 3" descr="Skyscrapers And Location Icons">
            <a:extLst>
              <a:ext uri="{FF2B5EF4-FFF2-40B4-BE49-F238E27FC236}">
                <a16:creationId xmlns:a16="http://schemas.microsoft.com/office/drawing/2014/main" id="{B78A58C9-18D7-E6AB-3803-7570EAD813D6}"/>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20" y="-123614"/>
            <a:ext cx="12191980" cy="6857990"/>
          </a:xfrm>
          <a:prstGeom prst="rect">
            <a:avLst/>
          </a:prstGeom>
        </p:spPr>
      </p:pic>
      <p:sp>
        <p:nvSpPr>
          <p:cNvPr id="2" name="Title 1">
            <a:extLst>
              <a:ext uri="{FF2B5EF4-FFF2-40B4-BE49-F238E27FC236}">
                <a16:creationId xmlns:a16="http://schemas.microsoft.com/office/drawing/2014/main" id="{6A1E64CF-BB6B-4CDC-FFC4-FAFD3AC40843}"/>
              </a:ext>
            </a:extLst>
          </p:cNvPr>
          <p:cNvSpPr>
            <a:spLocks noGrp="1"/>
          </p:cNvSpPr>
          <p:nvPr>
            <p:ph type="ctrTitle"/>
          </p:nvPr>
        </p:nvSpPr>
        <p:spPr>
          <a:xfrm>
            <a:off x="-1" y="-145237"/>
            <a:ext cx="12500149" cy="1361088"/>
          </a:xfrm>
        </p:spPr>
        <p:txBody>
          <a:bodyPr anchor="b">
            <a:normAutofit/>
          </a:bodyPr>
          <a:lstStyle/>
          <a:p>
            <a:pPr algn="l">
              <a:lnSpc>
                <a:spcPct val="90000"/>
              </a:lnSpc>
            </a:pPr>
            <a:r>
              <a:rPr lang="en-US" sz="3800" dirty="0">
                <a:solidFill>
                  <a:schemeClr val="bg1"/>
                </a:solidFill>
                <a:effectLst/>
                <a:latin typeface="Times New Roman" panose="02020603050405020304" pitchFamily="18" charset="0"/>
                <a:ea typeface="Times New Roman" panose="02020603050405020304" pitchFamily="18" charset="0"/>
              </a:rPr>
              <a:t>HEALTH-CENTRIC NAVIGATION AND AIR QUALITY MANAGEMENT FOR SENSITIVE POPULATIONS</a:t>
            </a:r>
            <a:r>
              <a:rPr lang="en-US" sz="3800" dirty="0">
                <a:solidFill>
                  <a:schemeClr val="bg1"/>
                </a:solidFill>
                <a:effectLst/>
              </a:rPr>
              <a:t> </a:t>
            </a:r>
            <a:endParaRPr lang="en-US" sz="3800" dirty="0">
              <a:solidFill>
                <a:schemeClr val="bg1"/>
              </a:solidFill>
            </a:endParaRPr>
          </a:p>
        </p:txBody>
      </p:sp>
      <p:sp>
        <p:nvSpPr>
          <p:cNvPr id="5" name="TextBox 4">
            <a:extLst>
              <a:ext uri="{FF2B5EF4-FFF2-40B4-BE49-F238E27FC236}">
                <a16:creationId xmlns:a16="http://schemas.microsoft.com/office/drawing/2014/main" id="{92820F71-38D2-B696-7A74-FA0425A34E1F}"/>
              </a:ext>
            </a:extLst>
          </p:cNvPr>
          <p:cNvSpPr txBox="1"/>
          <p:nvPr/>
        </p:nvSpPr>
        <p:spPr>
          <a:xfrm>
            <a:off x="8370277" y="4612193"/>
            <a:ext cx="3146533" cy="1323439"/>
          </a:xfrm>
          <a:prstGeom prst="rect">
            <a:avLst/>
          </a:prstGeom>
          <a:noFill/>
        </p:spPr>
        <p:txBody>
          <a:bodyPr wrap="square" rtlCol="0">
            <a:spAutoFit/>
          </a:bodyPr>
          <a:lstStyle/>
          <a:p>
            <a:r>
              <a:rPr lang="en-US" sz="2000" dirty="0"/>
              <a:t>Yaswanth Pati</a:t>
            </a:r>
          </a:p>
          <a:p>
            <a:r>
              <a:rPr lang="en-US" sz="2000" dirty="0"/>
              <a:t>Ajay Raj Singh</a:t>
            </a:r>
          </a:p>
          <a:p>
            <a:r>
              <a:rPr lang="en-US" dirty="0"/>
              <a:t>Sharath Kumar Jagannathan</a:t>
            </a:r>
            <a:r>
              <a:rPr lang="en-US" sz="2000" dirty="0"/>
              <a:t> </a:t>
            </a:r>
          </a:p>
          <a:p>
            <a:r>
              <a:rPr lang="en-US" sz="2000" dirty="0"/>
              <a:t>Saint Peter’s University</a:t>
            </a:r>
          </a:p>
        </p:txBody>
      </p:sp>
    </p:spTree>
    <p:extLst>
      <p:ext uri="{BB962C8B-B14F-4D97-AF65-F5344CB8AC3E}">
        <p14:creationId xmlns:p14="http://schemas.microsoft.com/office/powerpoint/2010/main" val="7516994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4F432C73-19EE-5EDB-53DF-A0D078374BA9}"/>
              </a:ext>
            </a:extLst>
          </p:cNvPr>
          <p:cNvSpPr txBox="1"/>
          <p:nvPr/>
        </p:nvSpPr>
        <p:spPr>
          <a:xfrm>
            <a:off x="4810259" y="649480"/>
            <a:ext cx="6555347" cy="5546047"/>
          </a:xfrm>
          <a:prstGeom prst="rect">
            <a:avLst/>
          </a:prstGeom>
        </p:spPr>
        <p:txBody>
          <a:bodyPr vert="horz" lIns="91440" tIns="45720" rIns="91440" bIns="45720" rtlCol="0" anchor="ctr">
            <a:normAutofit/>
          </a:bodyPr>
          <a:lstStyle/>
          <a:p>
            <a:pPr defTabSz="914400">
              <a:lnSpc>
                <a:spcPct val="90000"/>
              </a:lnSpc>
              <a:spcAft>
                <a:spcPts val="600"/>
              </a:spcAft>
            </a:pPr>
            <a:r>
              <a:rPr lang="en-US" sz="1400" b="1" dirty="0"/>
              <a:t>Healthier Travel Choices:</a:t>
            </a:r>
          </a:p>
          <a:p>
            <a:pPr indent="-228600" defTabSz="914400">
              <a:lnSpc>
                <a:spcPct val="90000"/>
              </a:lnSpc>
              <a:spcAft>
                <a:spcPts val="600"/>
              </a:spcAft>
              <a:buFont typeface="Arial" panose="020B0604020202020204" pitchFamily="34" charset="0"/>
              <a:buChar char="•"/>
            </a:pPr>
            <a:r>
              <a:rPr lang="en-US" sz="1400" dirty="0"/>
              <a:t>This application allows the user not only to select the fastest, but also the healthiest way to travel. Visualization of real-time air quality on a granular route level enables it to support preemptive decision-making — reducing exposure to unhealthy pollutants.</a:t>
            </a:r>
          </a:p>
          <a:p>
            <a:pPr indent="-228600" defTabSz="914400">
              <a:lnSpc>
                <a:spcPct val="90000"/>
              </a:lnSpc>
              <a:spcAft>
                <a:spcPts val="600"/>
              </a:spcAft>
              <a:buFont typeface="Arial" panose="020B0604020202020204" pitchFamily="34" charset="0"/>
              <a:buChar char="•"/>
            </a:pPr>
            <a:endParaRPr lang="en-US" sz="1400" dirty="0"/>
          </a:p>
          <a:p>
            <a:pPr defTabSz="914400">
              <a:lnSpc>
                <a:spcPct val="90000"/>
              </a:lnSpc>
              <a:spcAft>
                <a:spcPts val="600"/>
              </a:spcAft>
            </a:pPr>
            <a:r>
              <a:rPr lang="en-US" sz="1400" b="1" dirty="0"/>
              <a:t>Sustainable Eco-Mindset Model:</a:t>
            </a:r>
          </a:p>
          <a:p>
            <a:pPr indent="-228600" defTabSz="914400">
              <a:lnSpc>
                <a:spcPct val="90000"/>
              </a:lnSpc>
              <a:spcAft>
                <a:spcPts val="600"/>
              </a:spcAft>
              <a:buFont typeface="Arial" panose="020B0604020202020204" pitchFamily="34" charset="0"/>
              <a:buChar char="•"/>
            </a:pPr>
            <a:r>
              <a:rPr lang="en-US" sz="1400" dirty="0"/>
              <a:t>The system serves as a framework for the integration of environmental consciousness into transportation technology. It may be easily transferred to mobile GPS software, urban management dashboards, logistics and delivery systems, and EV planning platforms that intend to strike an equilibrium between efficacy and environmental mindfulness.</a:t>
            </a:r>
          </a:p>
          <a:p>
            <a:pPr indent="-228600" defTabSz="914400">
              <a:lnSpc>
                <a:spcPct val="90000"/>
              </a:lnSpc>
              <a:spcAft>
                <a:spcPts val="600"/>
              </a:spcAft>
              <a:buFont typeface="Arial" panose="020B0604020202020204" pitchFamily="34" charset="0"/>
              <a:buChar char="•"/>
            </a:pPr>
            <a:endParaRPr lang="en-US" sz="1400" dirty="0"/>
          </a:p>
          <a:p>
            <a:pPr defTabSz="914400">
              <a:lnSpc>
                <a:spcPct val="90000"/>
              </a:lnSpc>
              <a:spcAft>
                <a:spcPts val="600"/>
              </a:spcAft>
            </a:pPr>
            <a:r>
              <a:rPr lang="en-US" sz="1400" b="1" dirty="0"/>
              <a:t>Support to Vulnerable Communities:</a:t>
            </a:r>
          </a:p>
          <a:p>
            <a:pPr indent="-228600" defTabSz="914400">
              <a:lnSpc>
                <a:spcPct val="90000"/>
              </a:lnSpc>
              <a:spcAft>
                <a:spcPts val="600"/>
              </a:spcAft>
              <a:buFont typeface="Arial" panose="020B0604020202020204" pitchFamily="34" charset="0"/>
              <a:buChar char="•"/>
            </a:pPr>
            <a:r>
              <a:rPr lang="en-US" sz="1400" dirty="0"/>
              <a:t>Of best use to people suffering from asthma, COPD, or heart disease, the app provides targeted route options to significantly reduce emissions of air toxics that complicate their disease.</a:t>
            </a:r>
          </a:p>
          <a:p>
            <a:pPr indent="-228600" defTabSz="914400">
              <a:lnSpc>
                <a:spcPct val="90000"/>
              </a:lnSpc>
              <a:spcAft>
                <a:spcPts val="600"/>
              </a:spcAft>
              <a:buFont typeface="Arial" panose="020B0604020202020204" pitchFamily="34" charset="0"/>
              <a:buChar char="•"/>
            </a:pPr>
            <a:endParaRPr lang="en-US" sz="1400" dirty="0"/>
          </a:p>
          <a:p>
            <a:pPr defTabSz="914400">
              <a:lnSpc>
                <a:spcPct val="90000"/>
              </a:lnSpc>
              <a:spcAft>
                <a:spcPts val="600"/>
              </a:spcAft>
            </a:pPr>
            <a:r>
              <a:rPr lang="en-US" sz="1400" b="1" dirty="0"/>
              <a:t>Promoting Urban Mobility Awareness:</a:t>
            </a:r>
          </a:p>
          <a:p>
            <a:pPr indent="-228600" defTabSz="914400">
              <a:lnSpc>
                <a:spcPct val="90000"/>
              </a:lnSpc>
              <a:spcAft>
                <a:spcPts val="600"/>
              </a:spcAft>
              <a:buFont typeface="Arial" panose="020B0604020202020204" pitchFamily="34" charset="0"/>
              <a:buChar char="•"/>
            </a:pPr>
            <a:r>
              <a:rPr lang="en-US" sz="1400" dirty="0"/>
              <a:t>Besides instilling AQI awareness into everyday navigation, the project also promotes general public awareness of how air quality impacts health — particularly in densely populated or industrial urban environments.</a:t>
            </a:r>
          </a:p>
        </p:txBody>
      </p:sp>
    </p:spTree>
    <p:extLst>
      <p:ext uri="{BB962C8B-B14F-4D97-AF65-F5344CB8AC3E}">
        <p14:creationId xmlns:p14="http://schemas.microsoft.com/office/powerpoint/2010/main" val="5195520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Person holding a puzzle piece">
            <a:extLst>
              <a:ext uri="{FF2B5EF4-FFF2-40B4-BE49-F238E27FC236}">
                <a16:creationId xmlns:a16="http://schemas.microsoft.com/office/drawing/2014/main" id="{AD16E2F6-8E62-E8B4-33AB-DFE2AE16C4FB}"/>
              </a:ext>
            </a:extLst>
          </p:cNvPr>
          <p:cNvPicPr>
            <a:picLocks noChangeAspect="1"/>
          </p:cNvPicPr>
          <p:nvPr/>
        </p:nvPicPr>
        <p:blipFill>
          <a:blip r:embed="rId2"/>
          <a:srcRect l="26178" r="25853" b="-1"/>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1" name="!!Arc">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40288E0-9865-5988-0B9E-BEB1069A01D2}"/>
              </a:ext>
            </a:extLst>
          </p:cNvPr>
          <p:cNvSpPr>
            <a:spLocks noGrp="1"/>
          </p:cNvSpPr>
          <p:nvPr>
            <p:ph type="ctrTitle"/>
          </p:nvPr>
        </p:nvSpPr>
        <p:spPr>
          <a:xfrm>
            <a:off x="5827048" y="407987"/>
            <a:ext cx="5721484" cy="1325563"/>
          </a:xfrm>
        </p:spPr>
        <p:txBody>
          <a:bodyPr vert="horz" lIns="91440" tIns="45720" rIns="91440" bIns="45720" rtlCol="0" anchor="ctr">
            <a:normAutofit/>
          </a:bodyPr>
          <a:lstStyle/>
          <a:p>
            <a:pPr algn="l"/>
            <a:r>
              <a:rPr lang="en-US" sz="4400" b="1"/>
              <a:t>Conclusion and Future Work</a:t>
            </a:r>
          </a:p>
        </p:txBody>
      </p:sp>
      <p:sp>
        <p:nvSpPr>
          <p:cNvPr id="3" name="Subtitle 2">
            <a:extLst>
              <a:ext uri="{FF2B5EF4-FFF2-40B4-BE49-F238E27FC236}">
                <a16:creationId xmlns:a16="http://schemas.microsoft.com/office/drawing/2014/main" id="{3CFA6E8B-99B4-2FEC-3B11-A9FC5A4735BA}"/>
              </a:ext>
            </a:extLst>
          </p:cNvPr>
          <p:cNvSpPr>
            <a:spLocks noGrp="1"/>
          </p:cNvSpPr>
          <p:nvPr>
            <p:ph type="subTitle" idx="1"/>
          </p:nvPr>
        </p:nvSpPr>
        <p:spPr>
          <a:xfrm>
            <a:off x="5827048" y="1868487"/>
            <a:ext cx="5721484" cy="4351338"/>
          </a:xfrm>
        </p:spPr>
        <p:txBody>
          <a:bodyPr vert="horz" lIns="91440" tIns="45720" rIns="91440" bIns="45720" rtlCol="0">
            <a:normAutofit/>
          </a:bodyPr>
          <a:lstStyle/>
          <a:p>
            <a:pPr indent="-228600" algn="l">
              <a:buFont typeface="Arial" panose="020B0604020202020204" pitchFamily="34" charset="0"/>
              <a:buChar char="•"/>
            </a:pPr>
            <a:r>
              <a:rPr lang="en-US" sz="1600" dirty="0"/>
              <a:t>This project successfully demonstrates that environmental factors air quality, in this instance can be successfully integrated into live route planning systems. Employing live AQI data and mapping it against mapping services, we developed a platform that optimizes not just efficiency, but health and welfare, especially for vulnerable groups.</a:t>
            </a:r>
          </a:p>
          <a:p>
            <a:pPr indent="-228600" algn="l">
              <a:buFont typeface="Arial" panose="020B0604020202020204" pitchFamily="34" charset="0"/>
              <a:buChar char="•"/>
            </a:pPr>
            <a:r>
              <a:rPr lang="en-US" sz="1600" dirty="0"/>
              <a:t>The app is a proof of concept for an official health-based navigation system a giant step in the way of integrating technology and environmental awareness and personal safeguarding.</a:t>
            </a:r>
          </a:p>
          <a:p>
            <a:pPr indent="-228600" algn="l">
              <a:buFont typeface="Arial" panose="020B0604020202020204" pitchFamily="34" charset="0"/>
              <a:buChar char="•"/>
            </a:pPr>
            <a:endParaRPr lang="en-US" sz="1600" dirty="0"/>
          </a:p>
          <a:p>
            <a:pPr algn="l"/>
            <a:r>
              <a:rPr lang="en-US" sz="1600" b="1" dirty="0"/>
              <a:t>Future Work:</a:t>
            </a:r>
          </a:p>
          <a:p>
            <a:pPr algn="l"/>
            <a:r>
              <a:rPr lang="en-US" sz="1600" b="1" dirty="0"/>
              <a:t>Mobile Application with Live GPS Integration</a:t>
            </a:r>
          </a:p>
          <a:p>
            <a:pPr indent="-228600" algn="l">
              <a:buFont typeface="Arial" panose="020B0604020202020204" pitchFamily="34" charset="0"/>
              <a:buChar char="•"/>
            </a:pPr>
            <a:r>
              <a:rPr lang="en-US" sz="1600" dirty="0"/>
              <a:t>Constructing a mobile platform with real-time GPS tracking will enable dynamic, on-the-fly routing that changes based on a user's actual movement and real-time AQI information.</a:t>
            </a:r>
          </a:p>
        </p:txBody>
      </p:sp>
    </p:spTree>
    <p:extLst>
      <p:ext uri="{BB962C8B-B14F-4D97-AF65-F5344CB8AC3E}">
        <p14:creationId xmlns:p14="http://schemas.microsoft.com/office/powerpoint/2010/main" val="2708233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00EB0F-83A5-8D1F-A3CD-5EB793DA09C3}"/>
              </a:ext>
            </a:extLst>
          </p:cNvPr>
          <p:cNvSpPr>
            <a:spLocks noGrp="1"/>
          </p:cNvSpPr>
          <p:nvPr>
            <p:ph idx="1"/>
          </p:nvPr>
        </p:nvSpPr>
        <p:spPr>
          <a:xfrm>
            <a:off x="2020013" y="1534644"/>
            <a:ext cx="4977578" cy="3639289"/>
          </a:xfrm>
        </p:spPr>
        <p:txBody>
          <a:bodyPr anchor="ctr">
            <a:normAutofit/>
          </a:bodyPr>
          <a:lstStyle/>
          <a:p>
            <a:pPr marL="0" indent="0">
              <a:buNone/>
            </a:pPr>
            <a:r>
              <a:rPr lang="en-US" sz="4800" b="1" dirty="0">
                <a:solidFill>
                  <a:schemeClr val="tx2"/>
                </a:solidFill>
              </a:rPr>
              <a:t>THANK YOU</a:t>
            </a:r>
          </a:p>
        </p:txBody>
      </p:sp>
      <p:grpSp>
        <p:nvGrpSpPr>
          <p:cNvPr id="14" name="Group 13">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15" name="Freeform: Shape 14">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Graphic 6" descr="Smiling Face with No Fill">
            <a:extLst>
              <a:ext uri="{FF2B5EF4-FFF2-40B4-BE49-F238E27FC236}">
                <a16:creationId xmlns:a16="http://schemas.microsoft.com/office/drawing/2014/main" id="{97F9C37E-8AD9-638C-FA6E-28D6B802CC4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4215136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6" name="Rectangle 75">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CAE0F1-73E5-AE1B-FE7C-6F3CB8C09C56}"/>
              </a:ext>
            </a:extLst>
          </p:cNvPr>
          <p:cNvSpPr>
            <a:spLocks noGrp="1"/>
          </p:cNvSpPr>
          <p:nvPr>
            <p:ph type="title"/>
          </p:nvPr>
        </p:nvSpPr>
        <p:spPr>
          <a:xfrm>
            <a:off x="6513787" y="365126"/>
            <a:ext cx="5257665" cy="1104860"/>
          </a:xfrm>
        </p:spPr>
        <p:txBody>
          <a:bodyPr>
            <a:normAutofit fontScale="90000"/>
          </a:bodyPr>
          <a:lstStyle/>
          <a:p>
            <a:r>
              <a:rPr lang="en-US" sz="3100" b="1" dirty="0"/>
              <a:t> </a:t>
            </a:r>
            <a:br>
              <a:rPr lang="en-US" sz="3100" b="1" dirty="0"/>
            </a:br>
            <a:r>
              <a:rPr lang="en-US" sz="3100" b="1" dirty="0">
                <a:latin typeface="Calibri" panose="020F0502020204030204" pitchFamily="34" charset="0"/>
                <a:cs typeface="Calibri" panose="020F0502020204030204" pitchFamily="34" charset="0"/>
              </a:rPr>
              <a:t>Motivation and Problem Statement</a:t>
            </a:r>
            <a:br>
              <a:rPr lang="en-US" sz="3100" b="1" dirty="0"/>
            </a:br>
            <a:endParaRPr lang="en-US" sz="3100" dirty="0"/>
          </a:p>
        </p:txBody>
      </p:sp>
      <p:pic>
        <p:nvPicPr>
          <p:cNvPr id="58" name="Picture 57" descr="Aerial view of a city skyline">
            <a:extLst>
              <a:ext uri="{FF2B5EF4-FFF2-40B4-BE49-F238E27FC236}">
                <a16:creationId xmlns:a16="http://schemas.microsoft.com/office/drawing/2014/main" id="{6BCFEC2E-5B8B-A987-DBF3-12065B6084F0}"/>
              </a:ext>
            </a:extLst>
          </p:cNvPr>
          <p:cNvPicPr>
            <a:picLocks noChangeAspect="1"/>
          </p:cNvPicPr>
          <p:nvPr/>
        </p:nvPicPr>
        <p:blipFill>
          <a:blip r:embed="rId2"/>
          <a:srcRect l="19625" r="20841"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graphicFrame>
        <p:nvGraphicFramePr>
          <p:cNvPr id="61" name="Content Placeholder 2">
            <a:extLst>
              <a:ext uri="{FF2B5EF4-FFF2-40B4-BE49-F238E27FC236}">
                <a16:creationId xmlns:a16="http://schemas.microsoft.com/office/drawing/2014/main" id="{C0A19683-0745-E187-E672-D1E646A30F22}"/>
              </a:ext>
            </a:extLst>
          </p:cNvPr>
          <p:cNvGraphicFramePr>
            <a:graphicFrameLocks noGrp="1"/>
          </p:cNvGraphicFramePr>
          <p:nvPr>
            <p:ph idx="1"/>
          </p:nvPr>
        </p:nvGraphicFramePr>
        <p:xfrm>
          <a:off x="6513788" y="1828800"/>
          <a:ext cx="4840010" cy="43481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47662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F144DA-D1C5-C2AC-6C60-455F0F4030C3}"/>
              </a:ext>
            </a:extLst>
          </p:cNvPr>
          <p:cNvSpPr>
            <a:spLocks noGrp="1"/>
          </p:cNvSpPr>
          <p:nvPr>
            <p:ph type="title"/>
          </p:nvPr>
        </p:nvSpPr>
        <p:spPr>
          <a:xfrm>
            <a:off x="724548" y="1142999"/>
            <a:ext cx="4646904" cy="863546"/>
          </a:xfrm>
        </p:spPr>
        <p:txBody>
          <a:bodyPr anchor="ctr">
            <a:normAutofit fontScale="90000"/>
          </a:bodyPr>
          <a:lstStyle/>
          <a:p>
            <a:br>
              <a:rPr lang="en-US" sz="3700" b="1" dirty="0">
                <a:latin typeface="Calibri" panose="020F0502020204030204" pitchFamily="34" charset="0"/>
                <a:cs typeface="Calibri" panose="020F0502020204030204" pitchFamily="34" charset="0"/>
              </a:rPr>
            </a:br>
            <a:r>
              <a:rPr lang="en-US" sz="3700" b="1" dirty="0">
                <a:latin typeface="Calibri" panose="020F0502020204030204" pitchFamily="34" charset="0"/>
                <a:cs typeface="Calibri" panose="020F0502020204030204" pitchFamily="34" charset="0"/>
              </a:rPr>
              <a:t>Project Objective</a:t>
            </a:r>
            <a:br>
              <a:rPr lang="en-US" sz="3700" b="1" dirty="0">
                <a:latin typeface="Calibri" panose="020F0502020204030204" pitchFamily="34" charset="0"/>
                <a:cs typeface="Calibri" panose="020F0502020204030204" pitchFamily="34" charset="0"/>
              </a:rPr>
            </a:br>
            <a:endParaRPr lang="en-US" sz="3700"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B2E4748C-C5C8-C98F-529C-6B4AA7A63D53}"/>
              </a:ext>
            </a:extLst>
          </p:cNvPr>
          <p:cNvSpPr>
            <a:spLocks noGrp="1"/>
          </p:cNvSpPr>
          <p:nvPr>
            <p:ph idx="1"/>
          </p:nvPr>
        </p:nvSpPr>
        <p:spPr>
          <a:xfrm>
            <a:off x="724548" y="2285999"/>
            <a:ext cx="4646904" cy="4301721"/>
          </a:xfrm>
        </p:spPr>
        <p:txBody>
          <a:bodyPr anchor="ctr">
            <a:noAutofit/>
          </a:bodyPr>
          <a:lstStyle/>
          <a:p>
            <a:pPr marL="0" indent="0">
              <a:buNone/>
            </a:pPr>
            <a:r>
              <a:rPr lang="en-US" sz="1800" dirty="0"/>
              <a:t>To develop a </a:t>
            </a:r>
            <a:r>
              <a:rPr lang="en-US" sz="1800" b="1" dirty="0"/>
              <a:t>health-focused smart navigation system </a:t>
            </a:r>
            <a:r>
              <a:rPr lang="en-US" sz="1800" dirty="0"/>
              <a:t>that recommends the healthiest travel routes based on real-time </a:t>
            </a:r>
            <a:r>
              <a:rPr lang="en-US" sz="1800" b="1" dirty="0"/>
              <a:t>Air Quality Index (AQI) </a:t>
            </a:r>
            <a:r>
              <a:rPr lang="en-US" sz="1800" dirty="0"/>
              <a:t>and </a:t>
            </a:r>
            <a:r>
              <a:rPr lang="en-US" sz="1800" b="1" dirty="0"/>
              <a:t>weather</a:t>
            </a:r>
            <a:r>
              <a:rPr lang="en-US" sz="1800" dirty="0"/>
              <a:t> data.</a:t>
            </a:r>
            <a:br>
              <a:rPr lang="en-US" sz="1800" dirty="0"/>
            </a:br>
            <a:endParaRPr lang="en-US" sz="1800" dirty="0"/>
          </a:p>
          <a:p>
            <a:pPr marL="0" indent="0">
              <a:buNone/>
            </a:pPr>
            <a:r>
              <a:rPr lang="en-US" sz="1800" b="1" dirty="0"/>
              <a:t>Key Goals:</a:t>
            </a:r>
            <a:r>
              <a:rPr lang="en-US" sz="1800" dirty="0"/>
              <a:t> </a:t>
            </a:r>
          </a:p>
          <a:p>
            <a:r>
              <a:rPr lang="en-US" sz="1800" dirty="0"/>
              <a:t>Obtain real-time AQI and weather data for various route options.</a:t>
            </a:r>
          </a:p>
          <a:p>
            <a:r>
              <a:rPr lang="en-US" sz="1800" dirty="0"/>
              <a:t>Plan the route to </a:t>
            </a:r>
            <a:r>
              <a:rPr lang="en-US" sz="1800" b="1" dirty="0"/>
              <a:t>minimize exposure </a:t>
            </a:r>
            <a:r>
              <a:rPr lang="en-US" sz="1800" dirty="0"/>
              <a:t>to pollution.</a:t>
            </a:r>
          </a:p>
          <a:p>
            <a:pPr>
              <a:buFont typeface="Arial" panose="020B0604020202020204" pitchFamily="34" charset="0"/>
              <a:buChar char="•"/>
            </a:pPr>
            <a:r>
              <a:rPr lang="en-US" sz="1800" dirty="0"/>
              <a:t>Present users with </a:t>
            </a:r>
            <a:r>
              <a:rPr lang="en-US" sz="1800" b="1" dirty="0"/>
              <a:t>comparative insights</a:t>
            </a:r>
            <a:r>
              <a:rPr lang="en-US" sz="1800" dirty="0"/>
              <a:t>: Health-optimized route vs normal fastest routes. </a:t>
            </a:r>
          </a:p>
          <a:p>
            <a:pPr>
              <a:buFont typeface="Arial" panose="020B0604020202020204" pitchFamily="34" charset="0"/>
              <a:buChar char="•"/>
            </a:pPr>
            <a:r>
              <a:rPr lang="en-US" sz="1800" b="1" dirty="0"/>
              <a:t>Dynamic tooltips</a:t>
            </a:r>
            <a:r>
              <a:rPr lang="en-US" sz="1800" dirty="0"/>
              <a:t>: weather, AQI, distance, pollutants.</a:t>
            </a:r>
          </a:p>
        </p:txBody>
      </p:sp>
      <p:pic>
        <p:nvPicPr>
          <p:cNvPr id="5" name="Picture 4" descr="A road with a road with red pointers&#10;&#10;AI-generated content may be incorrect.">
            <a:extLst>
              <a:ext uri="{FF2B5EF4-FFF2-40B4-BE49-F238E27FC236}">
                <a16:creationId xmlns:a16="http://schemas.microsoft.com/office/drawing/2014/main" id="{11C1D3B7-2F6C-8812-9FF6-1BD1D4AA3DB6}"/>
              </a:ext>
            </a:extLst>
          </p:cNvPr>
          <p:cNvPicPr>
            <a:picLocks noChangeAspect="1"/>
          </p:cNvPicPr>
          <p:nvPr/>
        </p:nvPicPr>
        <p:blipFill>
          <a:blip r:embed="rId2"/>
          <a:srcRect l="23256" r="17343" b="-2"/>
          <a:stretch/>
        </p:blipFill>
        <p:spPr>
          <a:xfrm>
            <a:off x="6096000" y="1"/>
            <a:ext cx="6102825" cy="6858000"/>
          </a:xfrm>
          <a:prstGeom prst="rect">
            <a:avLst/>
          </a:prstGeom>
        </p:spPr>
      </p:pic>
    </p:spTree>
    <p:extLst>
      <p:ext uri="{BB962C8B-B14F-4D97-AF65-F5344CB8AC3E}">
        <p14:creationId xmlns:p14="http://schemas.microsoft.com/office/powerpoint/2010/main" val="16804318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orld map with flight paths">
            <a:extLst>
              <a:ext uri="{FF2B5EF4-FFF2-40B4-BE49-F238E27FC236}">
                <a16:creationId xmlns:a16="http://schemas.microsoft.com/office/drawing/2014/main" id="{FB568D67-07E2-3A08-ED58-D2E7EE51F979}"/>
              </a:ext>
            </a:extLst>
          </p:cNvPr>
          <p:cNvPicPr>
            <a:picLocks noChangeAspect="1"/>
          </p:cNvPicPr>
          <p:nvPr/>
        </p:nvPicPr>
        <p:blipFill>
          <a:blip r:embed="rId2">
            <a:alphaModFix amt="35000"/>
          </a:blip>
          <a:srcRect t="7301" b="10281"/>
          <a:stretch/>
        </p:blipFill>
        <p:spPr>
          <a:xfrm>
            <a:off x="20" y="10"/>
            <a:ext cx="12191980" cy="6857990"/>
          </a:xfrm>
          <a:prstGeom prst="rect">
            <a:avLst/>
          </a:prstGeom>
        </p:spPr>
      </p:pic>
      <p:sp>
        <p:nvSpPr>
          <p:cNvPr id="2" name="Title 1">
            <a:extLst>
              <a:ext uri="{FF2B5EF4-FFF2-40B4-BE49-F238E27FC236}">
                <a16:creationId xmlns:a16="http://schemas.microsoft.com/office/drawing/2014/main" id="{C1A15C7C-697F-F828-1754-F49D312C06E0}"/>
              </a:ext>
            </a:extLst>
          </p:cNvPr>
          <p:cNvSpPr>
            <a:spLocks noGrp="1"/>
          </p:cNvSpPr>
          <p:nvPr>
            <p:ph type="title"/>
          </p:nvPr>
        </p:nvSpPr>
        <p:spPr>
          <a:xfrm>
            <a:off x="838200" y="365125"/>
            <a:ext cx="10515600" cy="1325563"/>
          </a:xfrm>
        </p:spPr>
        <p:txBody>
          <a:bodyPr>
            <a:normAutofit/>
          </a:bodyPr>
          <a:lstStyle/>
          <a:p>
            <a:br>
              <a:rPr lang="en-US" sz="2800" b="1">
                <a:solidFill>
                  <a:srgbClr val="FFFFFF"/>
                </a:solidFill>
                <a:latin typeface="Calibri" panose="020F0502020204030204" pitchFamily="34" charset="0"/>
                <a:cs typeface="Calibri" panose="020F0502020204030204" pitchFamily="34" charset="0"/>
              </a:rPr>
            </a:br>
            <a:r>
              <a:rPr lang="en-US" sz="2800" b="1">
                <a:solidFill>
                  <a:srgbClr val="FFFFFF"/>
                </a:solidFill>
                <a:latin typeface="Calibri" panose="020F0502020204030204" pitchFamily="34" charset="0"/>
                <a:cs typeface="Calibri" panose="020F0502020204030204" pitchFamily="34" charset="0"/>
              </a:rPr>
              <a:t>Dataset and APIs</a:t>
            </a:r>
            <a:br>
              <a:rPr lang="en-US" sz="2800" b="1">
                <a:solidFill>
                  <a:srgbClr val="FFFFFF"/>
                </a:solidFill>
                <a:latin typeface="Calibri" panose="020F0502020204030204" pitchFamily="34" charset="0"/>
                <a:cs typeface="Calibri" panose="020F0502020204030204" pitchFamily="34" charset="0"/>
              </a:rPr>
            </a:br>
            <a:endParaRPr lang="en-US" sz="2800">
              <a:solidFill>
                <a:srgbClr val="FFFFFF"/>
              </a:solidFill>
              <a:latin typeface="Calibri" panose="020F0502020204030204" pitchFamily="34" charset="0"/>
              <a:cs typeface="Calibri" panose="020F0502020204030204" pitchFamily="34" charset="0"/>
            </a:endParaRPr>
          </a:p>
        </p:txBody>
      </p:sp>
      <p:sp>
        <p:nvSpPr>
          <p:cNvPr id="16" name="Content Placeholder 2">
            <a:extLst>
              <a:ext uri="{FF2B5EF4-FFF2-40B4-BE49-F238E27FC236}">
                <a16:creationId xmlns:a16="http://schemas.microsoft.com/office/drawing/2014/main" id="{E58840EC-6930-D93B-0795-B65EEA8E82EC}"/>
              </a:ext>
            </a:extLst>
          </p:cNvPr>
          <p:cNvSpPr>
            <a:spLocks noGrp="1"/>
          </p:cNvSpPr>
          <p:nvPr>
            <p:ph idx="1"/>
          </p:nvPr>
        </p:nvSpPr>
        <p:spPr>
          <a:xfrm>
            <a:off x="838200" y="1435261"/>
            <a:ext cx="10515600" cy="4741702"/>
          </a:xfrm>
        </p:spPr>
        <p:txBody>
          <a:bodyPr>
            <a:normAutofit lnSpcReduction="10000"/>
          </a:bodyPr>
          <a:lstStyle/>
          <a:p>
            <a:pPr marL="0" indent="0">
              <a:buNone/>
            </a:pPr>
            <a:r>
              <a:rPr lang="en-US" sz="2200" b="1" dirty="0">
                <a:solidFill>
                  <a:srgbClr val="FFFFFF"/>
                </a:solidFill>
              </a:rPr>
              <a:t>Data Source:</a:t>
            </a:r>
            <a:r>
              <a:rPr lang="en-US" sz="2200" dirty="0">
                <a:solidFill>
                  <a:srgbClr val="FFFFFF"/>
                </a:solidFill>
              </a:rPr>
              <a:t> </a:t>
            </a:r>
            <a:r>
              <a:rPr lang="en-US" sz="2200" b="1" dirty="0">
                <a:solidFill>
                  <a:srgbClr val="FFFFFF"/>
                </a:solidFill>
              </a:rPr>
              <a:t>Azure Maps APIs</a:t>
            </a:r>
            <a:r>
              <a:rPr lang="en-US" sz="2200" dirty="0">
                <a:solidFill>
                  <a:srgbClr val="FFFFFF"/>
                </a:solidFill>
              </a:rPr>
              <a:t>: </a:t>
            </a:r>
          </a:p>
          <a:p>
            <a:pPr>
              <a:buFont typeface="Arial" panose="020B0604020202020204" pitchFamily="34" charset="0"/>
              <a:buChar char="•"/>
            </a:pPr>
            <a:r>
              <a:rPr lang="en-US" sz="2200" dirty="0">
                <a:solidFill>
                  <a:srgbClr val="FFFFFF"/>
                </a:solidFill>
              </a:rPr>
              <a:t>Air Quality API: AQI levels, pollutant data. </a:t>
            </a:r>
          </a:p>
          <a:p>
            <a:pPr>
              <a:buFont typeface="Arial" panose="020B0604020202020204" pitchFamily="34" charset="0"/>
              <a:buChar char="•"/>
            </a:pPr>
            <a:r>
              <a:rPr lang="en-US" sz="2200" dirty="0">
                <a:solidFill>
                  <a:srgbClr val="FFFFFF"/>
                </a:solidFill>
              </a:rPr>
              <a:t>Route API: Alternative routes with polyline coordinates. </a:t>
            </a:r>
          </a:p>
          <a:p>
            <a:r>
              <a:rPr lang="en-US" sz="2200" dirty="0">
                <a:solidFill>
                  <a:srgbClr val="FFFFFF"/>
                </a:solidFill>
              </a:rPr>
              <a:t>Weather API: Temperature, humidity, wind speed. </a:t>
            </a:r>
          </a:p>
          <a:p>
            <a:pPr marL="0" indent="0">
              <a:buNone/>
            </a:pPr>
            <a:endParaRPr lang="en-US" sz="2200" b="1" dirty="0">
              <a:solidFill>
                <a:srgbClr val="FFFFFF"/>
              </a:solidFill>
            </a:endParaRPr>
          </a:p>
          <a:p>
            <a:pPr marL="0" indent="0">
              <a:buNone/>
            </a:pPr>
            <a:r>
              <a:rPr lang="en-US" sz="2200" b="1" dirty="0">
                <a:solidFill>
                  <a:srgbClr val="FFFFFF"/>
                </a:solidFill>
              </a:rPr>
              <a:t>Data Characteristics: </a:t>
            </a:r>
          </a:p>
          <a:p>
            <a:r>
              <a:rPr lang="en-US" sz="2200" dirty="0">
                <a:solidFill>
                  <a:srgbClr val="FFFFFF"/>
                </a:solidFill>
              </a:rPr>
              <a:t>Real-time, high-refresh data ensuring accuracy. </a:t>
            </a:r>
          </a:p>
          <a:p>
            <a:pPr>
              <a:buFont typeface="Arial" panose="020B0604020202020204" pitchFamily="34" charset="0"/>
              <a:buChar char="•"/>
            </a:pPr>
            <a:r>
              <a:rPr lang="en-US" sz="2200" dirty="0">
                <a:solidFill>
                  <a:srgbClr val="FFFFFF"/>
                </a:solidFill>
              </a:rPr>
              <a:t>Latitude and longitude-based dynamic fetching. </a:t>
            </a:r>
          </a:p>
          <a:p>
            <a:pPr>
              <a:buFont typeface="Arial" panose="020B0604020202020204" pitchFamily="34" charset="0"/>
              <a:buChar char="•"/>
            </a:pPr>
            <a:r>
              <a:rPr lang="en-US" sz="2200" dirty="0">
                <a:solidFill>
                  <a:srgbClr val="FFFFFF"/>
                </a:solidFill>
              </a:rPr>
              <a:t>Pollution measured in </a:t>
            </a:r>
            <a:r>
              <a:rPr lang="el-GR" sz="2200" dirty="0">
                <a:solidFill>
                  <a:srgbClr val="FFFFFF"/>
                </a:solidFill>
              </a:rPr>
              <a:t>μ</a:t>
            </a:r>
            <a:r>
              <a:rPr lang="en-US" sz="2200" dirty="0">
                <a:solidFill>
                  <a:srgbClr val="FFFFFF"/>
                </a:solidFill>
              </a:rPr>
              <a:t>g/m³ and AQI index standardized globally. </a:t>
            </a:r>
          </a:p>
          <a:p>
            <a:pPr>
              <a:buNone/>
            </a:pPr>
            <a:endParaRPr lang="en-US" sz="2200" b="1" dirty="0">
              <a:solidFill>
                <a:srgbClr val="FFFFFF"/>
              </a:solidFill>
            </a:endParaRPr>
          </a:p>
          <a:p>
            <a:pPr>
              <a:buNone/>
            </a:pPr>
            <a:r>
              <a:rPr lang="en-US" sz="2200" b="1" dirty="0">
                <a:solidFill>
                  <a:srgbClr val="FFFFFF"/>
                </a:solidFill>
              </a:rPr>
              <a:t>Why Azure Maps?</a:t>
            </a:r>
            <a:r>
              <a:rPr lang="en-US" sz="2200" dirty="0">
                <a:solidFill>
                  <a:srgbClr val="FFFFFF"/>
                </a:solidFill>
              </a:rPr>
              <a:t> Azure provides a scalable, reliable solution for integrating geospatial</a:t>
            </a:r>
          </a:p>
          <a:p>
            <a:pPr>
              <a:buNone/>
            </a:pPr>
            <a:r>
              <a:rPr lang="en-US" sz="2200" dirty="0">
                <a:solidFill>
                  <a:srgbClr val="FFFFFF"/>
                </a:solidFill>
              </a:rPr>
              <a:t>and environmental data into smart city applications. </a:t>
            </a:r>
          </a:p>
        </p:txBody>
      </p:sp>
    </p:spTree>
    <p:extLst>
      <p:ext uri="{BB962C8B-B14F-4D97-AF65-F5344CB8AC3E}">
        <p14:creationId xmlns:p14="http://schemas.microsoft.com/office/powerpoint/2010/main" val="45702812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lue and orange gradient with arrows">
            <a:extLst>
              <a:ext uri="{FF2B5EF4-FFF2-40B4-BE49-F238E27FC236}">
                <a16:creationId xmlns:a16="http://schemas.microsoft.com/office/drawing/2014/main" id="{2B656D4B-2182-A3ED-29FD-4EDDB7E47222}"/>
              </a:ext>
            </a:extLst>
          </p:cNvPr>
          <p:cNvPicPr>
            <a:picLocks noChangeAspect="1"/>
          </p:cNvPicPr>
          <p:nvPr/>
        </p:nvPicPr>
        <p:blipFill>
          <a:blip r:embed="rId2">
            <a:alphaModFix amt="35000"/>
          </a:blip>
          <a:srcRect b="6250"/>
          <a:stretch/>
        </p:blipFill>
        <p:spPr>
          <a:xfrm>
            <a:off x="20" y="331185"/>
            <a:ext cx="12191980" cy="6857990"/>
          </a:xfrm>
          <a:prstGeom prst="rect">
            <a:avLst/>
          </a:prstGeom>
        </p:spPr>
      </p:pic>
      <p:sp>
        <p:nvSpPr>
          <p:cNvPr id="2" name="Title 1">
            <a:extLst>
              <a:ext uri="{FF2B5EF4-FFF2-40B4-BE49-F238E27FC236}">
                <a16:creationId xmlns:a16="http://schemas.microsoft.com/office/drawing/2014/main" id="{13B0727E-4724-922A-2B21-CAFD087C4638}"/>
              </a:ext>
            </a:extLst>
          </p:cNvPr>
          <p:cNvSpPr>
            <a:spLocks noGrp="1"/>
          </p:cNvSpPr>
          <p:nvPr>
            <p:ph type="title"/>
          </p:nvPr>
        </p:nvSpPr>
        <p:spPr>
          <a:xfrm>
            <a:off x="838200" y="365125"/>
            <a:ext cx="2564757" cy="600065"/>
          </a:xfrm>
        </p:spPr>
        <p:txBody>
          <a:bodyPr>
            <a:normAutofit fontScale="90000"/>
          </a:bodyPr>
          <a:lstStyle/>
          <a:p>
            <a:br>
              <a:rPr lang="en-US" sz="2800" b="1" dirty="0">
                <a:solidFill>
                  <a:srgbClr val="FFFFFF"/>
                </a:solidFill>
                <a:latin typeface="Calibri" panose="020F0502020204030204" pitchFamily="34" charset="0"/>
                <a:cs typeface="Calibri" panose="020F0502020204030204" pitchFamily="34" charset="0"/>
              </a:rPr>
            </a:br>
            <a:r>
              <a:rPr lang="en-US" sz="2800" b="1" dirty="0">
                <a:solidFill>
                  <a:srgbClr val="FFFFFF"/>
                </a:solidFill>
                <a:latin typeface="Calibri" panose="020F0502020204030204" pitchFamily="34" charset="0"/>
                <a:cs typeface="Calibri" panose="020F0502020204030204" pitchFamily="34" charset="0"/>
              </a:rPr>
              <a:t>Methodology</a:t>
            </a:r>
            <a:br>
              <a:rPr lang="en-US" sz="2800" b="1" dirty="0">
                <a:solidFill>
                  <a:srgbClr val="FFFFFF"/>
                </a:solidFill>
                <a:latin typeface="Calibri" panose="020F0502020204030204" pitchFamily="34" charset="0"/>
                <a:cs typeface="Calibri" panose="020F0502020204030204" pitchFamily="34" charset="0"/>
              </a:rPr>
            </a:br>
            <a:endParaRPr lang="en-US" sz="2800" dirty="0">
              <a:solidFill>
                <a:srgbClr val="FFFFFF"/>
              </a:solidFill>
              <a:latin typeface="Calibri" panose="020F0502020204030204" pitchFamily="34" charset="0"/>
              <a:cs typeface="Calibri" panose="020F0502020204030204" pitchFamily="34" charset="0"/>
            </a:endParaRPr>
          </a:p>
        </p:txBody>
      </p:sp>
      <p:sp>
        <p:nvSpPr>
          <p:cNvPr id="16" name="Content Placeholder 2">
            <a:extLst>
              <a:ext uri="{FF2B5EF4-FFF2-40B4-BE49-F238E27FC236}">
                <a16:creationId xmlns:a16="http://schemas.microsoft.com/office/drawing/2014/main" id="{589BF326-DC39-E04F-1117-B2A946134BAC}"/>
              </a:ext>
            </a:extLst>
          </p:cNvPr>
          <p:cNvSpPr>
            <a:spLocks noGrp="1"/>
          </p:cNvSpPr>
          <p:nvPr>
            <p:ph idx="1"/>
          </p:nvPr>
        </p:nvSpPr>
        <p:spPr>
          <a:xfrm>
            <a:off x="838200" y="965190"/>
            <a:ext cx="10515600" cy="5667104"/>
          </a:xfrm>
        </p:spPr>
        <p:txBody>
          <a:bodyPr>
            <a:noAutofit/>
          </a:bodyPr>
          <a:lstStyle/>
          <a:p>
            <a:pPr marL="0" indent="0">
              <a:buNone/>
            </a:pPr>
            <a:r>
              <a:rPr lang="en-US" sz="1600" dirty="0">
                <a:solidFill>
                  <a:srgbClr val="FFFFFF"/>
                </a:solidFill>
              </a:rPr>
              <a:t>Our project will provide users with the healthiest route options available by including live air quality and weather information. The solution involves the following main steps:</a:t>
            </a:r>
          </a:p>
          <a:p>
            <a:pPr marL="0" indent="0">
              <a:buNone/>
            </a:pPr>
            <a:r>
              <a:rPr lang="en-US" sz="1600" b="1" dirty="0">
                <a:solidFill>
                  <a:srgbClr val="FFFFFF"/>
                </a:solidFill>
              </a:rPr>
              <a:t>1. User Input:</a:t>
            </a:r>
          </a:p>
          <a:p>
            <a:r>
              <a:rPr lang="en-US" sz="1600" dirty="0">
                <a:solidFill>
                  <a:srgbClr val="FFFFFF"/>
                </a:solidFill>
              </a:rPr>
              <a:t>Users enter their starting point and destination into the application interface.</a:t>
            </a:r>
          </a:p>
          <a:p>
            <a:r>
              <a:rPr lang="en-US" sz="1600" dirty="0">
                <a:solidFill>
                  <a:srgbClr val="FFFFFF"/>
                </a:solidFill>
              </a:rPr>
              <a:t>The interface is text-input and voice-command enabled for ease of use.</a:t>
            </a:r>
          </a:p>
          <a:p>
            <a:pPr marL="0" indent="0">
              <a:buNone/>
            </a:pPr>
            <a:r>
              <a:rPr lang="en-US" sz="1600" b="1" dirty="0">
                <a:solidFill>
                  <a:srgbClr val="FFFFFF"/>
                </a:solidFill>
              </a:rPr>
              <a:t>2. Geocoding:</a:t>
            </a:r>
          </a:p>
          <a:p>
            <a:r>
              <a:rPr lang="en-US" sz="1600" dirty="0">
                <a:solidFill>
                  <a:srgbClr val="FFFFFF"/>
                </a:solidFill>
              </a:rPr>
              <a:t>The application converts the entered addresses to geographical location in terms of latitude and longitude using geocoding services.</a:t>
            </a:r>
          </a:p>
          <a:p>
            <a:pPr marL="0" indent="0">
              <a:buNone/>
            </a:pPr>
            <a:r>
              <a:rPr lang="en-US" sz="1600" b="1" dirty="0">
                <a:solidFill>
                  <a:srgbClr val="FFFFFF"/>
                </a:solidFill>
              </a:rPr>
              <a:t>3. Route Generation:</a:t>
            </a:r>
          </a:p>
          <a:p>
            <a:r>
              <a:rPr lang="en-US" sz="1600" dirty="0">
                <a:solidFill>
                  <a:srgbClr val="FFFFFF"/>
                </a:solidFill>
              </a:rPr>
              <a:t>Using Azure Maps API, the app fetches several alternative routes between the given points.</a:t>
            </a:r>
          </a:p>
          <a:p>
            <a:r>
              <a:rPr lang="en-US" sz="1600" dirty="0">
                <a:solidFill>
                  <a:srgbClr val="FFFFFF"/>
                </a:solidFill>
              </a:rPr>
              <a:t>Each route is a set of waypoints with complete path details.</a:t>
            </a:r>
          </a:p>
          <a:p>
            <a:pPr marL="0" indent="0">
              <a:buNone/>
            </a:pPr>
            <a:r>
              <a:rPr lang="en-US" sz="1600" b="1" dirty="0">
                <a:solidFill>
                  <a:srgbClr val="FFFFFF"/>
                </a:solidFill>
              </a:rPr>
              <a:t>4. Data Collection:</a:t>
            </a:r>
          </a:p>
          <a:p>
            <a:r>
              <a:rPr lang="en-US" sz="1600" dirty="0">
                <a:solidFill>
                  <a:srgbClr val="FFFFFF"/>
                </a:solidFill>
              </a:rPr>
              <a:t>For each waypoint along the routes, the application fetches:</a:t>
            </a:r>
          </a:p>
          <a:p>
            <a:r>
              <a:rPr lang="en-US" sz="1600" dirty="0">
                <a:solidFill>
                  <a:srgbClr val="FFFFFF"/>
                </a:solidFill>
              </a:rPr>
              <a:t>Air Quality Index (AQI): Measures the level of air pollution.</a:t>
            </a:r>
          </a:p>
          <a:p>
            <a:r>
              <a:rPr lang="en-US" sz="1600" dirty="0">
                <a:solidFill>
                  <a:srgbClr val="FFFFFF"/>
                </a:solidFill>
              </a:rPr>
              <a:t>Weather Data: Temperature, humidity, and wind speed.</a:t>
            </a:r>
          </a:p>
          <a:p>
            <a:r>
              <a:rPr lang="en-US" sz="1600" dirty="0">
                <a:solidFill>
                  <a:srgbClr val="FFFFFF"/>
                </a:solidFill>
              </a:rPr>
              <a:t>This data is obtained through real-time API calls to ensure current information.</a:t>
            </a:r>
          </a:p>
        </p:txBody>
      </p:sp>
    </p:spTree>
    <p:extLst>
      <p:ext uri="{BB962C8B-B14F-4D97-AF65-F5344CB8AC3E}">
        <p14:creationId xmlns:p14="http://schemas.microsoft.com/office/powerpoint/2010/main" val="568428853"/>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71" name="Freeform: Shape 66">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1" name="Picture 10">
            <a:extLst>
              <a:ext uri="{FF2B5EF4-FFF2-40B4-BE49-F238E27FC236}">
                <a16:creationId xmlns:a16="http://schemas.microsoft.com/office/drawing/2014/main" id="{2DD39105-B8A0-93AA-7A44-838D341944F0}"/>
              </a:ext>
            </a:extLst>
          </p:cNvPr>
          <p:cNvPicPr>
            <a:picLocks noChangeAspect="1"/>
          </p:cNvPicPr>
          <p:nvPr/>
        </p:nvPicPr>
        <p:blipFill>
          <a:blip r:embed="rId2"/>
          <a:stretch>
            <a:fillRect/>
          </a:stretch>
        </p:blipFill>
        <p:spPr>
          <a:xfrm>
            <a:off x="6805914" y="2144109"/>
            <a:ext cx="4905669" cy="2579785"/>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69" name="Arc 68">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9D67007-1F98-5CB1-1C41-C97209AA74CF}"/>
              </a:ext>
            </a:extLst>
          </p:cNvPr>
          <p:cNvSpPr>
            <a:spLocks noGrp="1"/>
          </p:cNvSpPr>
          <p:nvPr>
            <p:ph type="title"/>
          </p:nvPr>
        </p:nvSpPr>
        <p:spPr>
          <a:xfrm>
            <a:off x="838199" y="503796"/>
            <a:ext cx="5257800" cy="624438"/>
          </a:xfrm>
        </p:spPr>
        <p:txBody>
          <a:bodyPr>
            <a:normAutofit fontScale="90000"/>
          </a:bodyPr>
          <a:lstStyle/>
          <a:p>
            <a:br>
              <a:rPr lang="en-US" sz="2800" dirty="0">
                <a:latin typeface="Calibri" panose="020F0502020204030204" pitchFamily="34" charset="0"/>
                <a:cs typeface="Calibri" panose="020F0502020204030204" pitchFamily="34" charset="0"/>
              </a:rPr>
            </a:br>
            <a:r>
              <a:rPr lang="en-US" sz="2800" dirty="0">
                <a:latin typeface="Calibri" panose="020F0502020204030204" pitchFamily="34" charset="0"/>
                <a:cs typeface="Calibri" panose="020F0502020204030204" pitchFamily="34" charset="0"/>
              </a:rPr>
              <a:t>AQI and Pollutant Analysis</a:t>
            </a:r>
            <a:br>
              <a:rPr lang="en-US" sz="2800" dirty="0">
                <a:latin typeface="Calibri" panose="020F0502020204030204" pitchFamily="34" charset="0"/>
                <a:cs typeface="Calibri" panose="020F0502020204030204" pitchFamily="34" charset="0"/>
              </a:rPr>
            </a:br>
            <a:endParaRPr lang="en-US" sz="2800" dirty="0">
              <a:latin typeface="Calibri" panose="020F0502020204030204" pitchFamily="34" charset="0"/>
              <a:cs typeface="Calibri" panose="020F0502020204030204" pitchFamily="34" charset="0"/>
            </a:endParaRPr>
          </a:p>
        </p:txBody>
      </p:sp>
      <p:sp>
        <p:nvSpPr>
          <p:cNvPr id="43" name="Content Placeholder 2">
            <a:extLst>
              <a:ext uri="{FF2B5EF4-FFF2-40B4-BE49-F238E27FC236}">
                <a16:creationId xmlns:a16="http://schemas.microsoft.com/office/drawing/2014/main" id="{12260352-97B5-DCAA-5111-2CE3A5C7D76C}"/>
              </a:ext>
            </a:extLst>
          </p:cNvPr>
          <p:cNvSpPr>
            <a:spLocks noGrp="1"/>
          </p:cNvSpPr>
          <p:nvPr>
            <p:ph idx="1"/>
          </p:nvPr>
        </p:nvSpPr>
        <p:spPr>
          <a:xfrm>
            <a:off x="838198" y="1274598"/>
            <a:ext cx="5863543" cy="4902365"/>
          </a:xfrm>
        </p:spPr>
        <p:txBody>
          <a:bodyPr>
            <a:noAutofit/>
          </a:bodyPr>
          <a:lstStyle/>
          <a:p>
            <a:pPr marL="0" indent="0">
              <a:buNone/>
            </a:pPr>
            <a:r>
              <a:rPr lang="en-US" sz="1800" dirty="0"/>
              <a:t>The AQI is calculated from primary pollutant concentrations:	</a:t>
            </a:r>
          </a:p>
          <a:p>
            <a:r>
              <a:rPr lang="en-US" sz="1800" dirty="0"/>
              <a:t>PM2.5 (Particulate Matter ≤2.5 micrometers): Fine particles that may penetrate the lungs.	</a:t>
            </a:r>
          </a:p>
          <a:p>
            <a:r>
              <a:rPr lang="en-US" sz="1800" dirty="0"/>
              <a:t>PM10 (Particulate Matter ≤10 micrometers): Inhaled particles that may initiate respiratory issue</a:t>
            </a:r>
          </a:p>
          <a:p>
            <a:r>
              <a:rPr lang="en-US" sz="1800" dirty="0"/>
              <a:t>NO₂ (Nitrogen Dioxide): Released by vehicles and industrial processes.	</a:t>
            </a:r>
          </a:p>
          <a:p>
            <a:r>
              <a:rPr lang="en-US" sz="1800" dirty="0"/>
              <a:t>O₃ (Ozone): A second-order pollutant formed by reactions fueled by sunlight.</a:t>
            </a:r>
          </a:p>
          <a:p>
            <a:r>
              <a:rPr lang="en-US" sz="1800" dirty="0"/>
              <a:t>CO (Carbon Monoxide): Released by incomplete combustion processes.	</a:t>
            </a:r>
          </a:p>
          <a:p>
            <a:r>
              <a:rPr lang="en-US" sz="1800" dirty="0"/>
              <a:t>SO₂ (Sulfur Dioxide): Byproduct of fossil fuel burning containing sulfur.</a:t>
            </a:r>
          </a:p>
          <a:p>
            <a:pPr marL="0" indent="0">
              <a:buNone/>
            </a:pPr>
            <a:r>
              <a:rPr lang="en-US" sz="1800" dirty="0"/>
              <a:t>Each pollutant's concentration is translated into an AQI value through standardized equations.</a:t>
            </a:r>
          </a:p>
        </p:txBody>
      </p:sp>
    </p:spTree>
    <p:extLst>
      <p:ext uri="{BB962C8B-B14F-4D97-AF65-F5344CB8AC3E}">
        <p14:creationId xmlns:p14="http://schemas.microsoft.com/office/powerpoint/2010/main" val="644956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BA16D5F-8C90-2439-756C-433D6A9A9EEC}"/>
              </a:ext>
            </a:extLst>
          </p:cNvPr>
          <p:cNvSpPr>
            <a:spLocks noGrp="1"/>
          </p:cNvSpPr>
          <p:nvPr>
            <p:ph type="subTitle" idx="1"/>
          </p:nvPr>
        </p:nvSpPr>
        <p:spPr>
          <a:xfrm>
            <a:off x="308149" y="497711"/>
            <a:ext cx="11575701" cy="5382228"/>
          </a:xfrm>
        </p:spPr>
        <p:txBody>
          <a:bodyPr>
            <a:normAutofit fontScale="92500"/>
          </a:bodyPr>
          <a:lstStyle/>
          <a:p>
            <a:endParaRPr lang="en-US" sz="2400" dirty="0"/>
          </a:p>
          <a:p>
            <a:pPr algn="l"/>
            <a:r>
              <a:rPr lang="en-US" sz="2400" b="1" dirty="0">
                <a:latin typeface="+mn-lt"/>
              </a:rPr>
              <a:t>Route Evaluation</a:t>
            </a:r>
            <a:r>
              <a:rPr lang="en-US" b="1" dirty="0"/>
              <a:t>:</a:t>
            </a:r>
            <a:endParaRPr lang="en-US" sz="2400" b="1" dirty="0"/>
          </a:p>
          <a:p>
            <a:pPr algn="l"/>
            <a:r>
              <a:rPr lang="en-US" sz="2400" dirty="0"/>
              <a:t>The application calculates the mean AQI for each route by adding up the AQI of all waypoints.</a:t>
            </a:r>
          </a:p>
          <a:p>
            <a:pPr algn="l"/>
            <a:r>
              <a:rPr lang="en-US" sz="2400" dirty="0"/>
              <a:t>Routes are then compared on:</a:t>
            </a:r>
          </a:p>
          <a:p>
            <a:pPr algn="l"/>
            <a:r>
              <a:rPr lang="en-US" sz="2400" dirty="0"/>
              <a:t>• Average AQI: Less, the better quality.</a:t>
            </a:r>
          </a:p>
          <a:p>
            <a:pPr algn="l"/>
            <a:r>
              <a:rPr lang="en-US" sz="2400" dirty="0"/>
              <a:t>• Total Distance: Less distance is preferable if AQI values are </a:t>
            </a:r>
            <a:r>
              <a:rPr lang="en-US" sz="2400"/>
              <a:t>comparable</a:t>
            </a:r>
            <a:r>
              <a:rPr lang="en-US"/>
              <a:t>.</a:t>
            </a:r>
          </a:p>
          <a:p>
            <a:pPr algn="l"/>
            <a:endParaRPr lang="en-US" sz="2400" dirty="0"/>
          </a:p>
          <a:p>
            <a:pPr algn="l"/>
            <a:r>
              <a:rPr lang="en-US" sz="2400" b="1" dirty="0"/>
              <a:t>Route Recommendation: </a:t>
            </a:r>
          </a:p>
          <a:p>
            <a:pPr algn="l"/>
            <a:r>
              <a:rPr lang="en-US" sz="2400" dirty="0"/>
              <a:t>The route having the least average AQI is labeled as the optimal path for health-focused users.</a:t>
            </a:r>
          </a:p>
          <a:p>
            <a:pPr algn="l"/>
            <a:r>
              <a:rPr lang="en-US" sz="2400" dirty="0"/>
              <a:t>• Users are presented with all existing routes, which mean:</a:t>
            </a:r>
          </a:p>
          <a:p>
            <a:pPr algn="l"/>
            <a:r>
              <a:rPr lang="en-US" sz="2400" dirty="0"/>
              <a:t>• Optimized Route: The best air quality.</a:t>
            </a:r>
          </a:p>
          <a:p>
            <a:pPr algn="l"/>
            <a:r>
              <a:rPr lang="en-US" sz="2400" dirty="0"/>
              <a:t>•  Shortest Route: Minimal distance.	</a:t>
            </a:r>
          </a:p>
          <a:p>
            <a:pPr algn="l"/>
            <a:endParaRPr lang="en-US" dirty="0"/>
          </a:p>
        </p:txBody>
      </p:sp>
    </p:spTree>
    <p:extLst>
      <p:ext uri="{BB962C8B-B14F-4D97-AF65-F5344CB8AC3E}">
        <p14:creationId xmlns:p14="http://schemas.microsoft.com/office/powerpoint/2010/main" val="863075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lor Cover">
            <a:extLst>
              <a:ext uri="{FF2B5EF4-FFF2-40B4-BE49-F238E27FC236}">
                <a16:creationId xmlns:a16="http://schemas.microsoft.com/office/drawing/2014/main" id="{8B2B1708-8CE4-4A20-94F5-55118AE2CB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1F9866A9-B167-4D75-8F7F-360025AD6B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7167"/>
            <a:ext cx="12188952" cy="3490956"/>
            <a:chOff x="651279" y="598259"/>
            <a:chExt cx="10889442" cy="5680742"/>
          </a:xfrm>
        </p:grpSpPr>
        <p:sp>
          <p:nvSpPr>
            <p:cNvPr id="15" name="Color">
              <a:extLst>
                <a:ext uri="{FF2B5EF4-FFF2-40B4-BE49-F238E27FC236}">
                  <a16:creationId xmlns:a16="http://schemas.microsoft.com/office/drawing/2014/main" id="{C2DD07C1-6CFB-48E5-AD0E-AC091042BB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lor">
              <a:extLst>
                <a:ext uri="{FF2B5EF4-FFF2-40B4-BE49-F238E27FC236}">
                  <a16:creationId xmlns:a16="http://schemas.microsoft.com/office/drawing/2014/main" id="{F9A8FC0F-BD29-4D9A-ABF1-D75E3A2691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a:extLst>
              <a:ext uri="{FF2B5EF4-FFF2-40B4-BE49-F238E27FC236}">
                <a16:creationId xmlns:a16="http://schemas.microsoft.com/office/drawing/2014/main" id="{5CD7BC3B-FD7D-F930-5741-CA5A5CF23A8F}"/>
              </a:ext>
            </a:extLst>
          </p:cNvPr>
          <p:cNvPicPr>
            <a:picLocks noChangeAspect="1"/>
          </p:cNvPicPr>
          <p:nvPr/>
        </p:nvPicPr>
        <p:blipFill>
          <a:blip r:embed="rId2"/>
          <a:stretch>
            <a:fillRect/>
          </a:stretch>
        </p:blipFill>
        <p:spPr>
          <a:xfrm>
            <a:off x="613015" y="403059"/>
            <a:ext cx="11131861" cy="2932994"/>
          </a:xfrm>
          <a:prstGeom prst="rect">
            <a:avLst/>
          </a:prstGeom>
        </p:spPr>
      </p:pic>
      <p:grpSp>
        <p:nvGrpSpPr>
          <p:cNvPr id="18" name="Group 1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9" name="Freeform: Shape 1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3" name="Subtitle 2">
            <a:extLst>
              <a:ext uri="{FF2B5EF4-FFF2-40B4-BE49-F238E27FC236}">
                <a16:creationId xmlns:a16="http://schemas.microsoft.com/office/drawing/2014/main" id="{8FA3CBCB-FCFB-7396-6588-77347CD34A44}"/>
              </a:ext>
            </a:extLst>
          </p:cNvPr>
          <p:cNvSpPr>
            <a:spLocks noGrp="1"/>
          </p:cNvSpPr>
          <p:nvPr>
            <p:ph type="subTitle" idx="1"/>
          </p:nvPr>
        </p:nvSpPr>
        <p:spPr>
          <a:xfrm>
            <a:off x="789708" y="3640633"/>
            <a:ext cx="11167830" cy="2814308"/>
          </a:xfrm>
        </p:spPr>
        <p:txBody>
          <a:bodyPr anchor="ctr">
            <a:normAutofit fontScale="92500" lnSpcReduction="20000"/>
          </a:bodyPr>
          <a:lstStyle/>
          <a:p>
            <a:pPr algn="l"/>
            <a:r>
              <a:rPr lang="en-US" sz="1900" b="1" dirty="0">
                <a:solidFill>
                  <a:schemeClr val="tx2"/>
                </a:solidFill>
              </a:rPr>
              <a:t>Optimized Route Selection Logic</a:t>
            </a:r>
          </a:p>
          <a:p>
            <a:pPr algn="l"/>
            <a:r>
              <a:rPr lang="en-US" sz="1900" dirty="0">
                <a:solidFill>
                  <a:schemeClr val="tx2"/>
                </a:solidFill>
              </a:rPr>
              <a:t>•AQI data collected every 10th coordinate.</a:t>
            </a:r>
          </a:p>
          <a:p>
            <a:pPr algn="l"/>
            <a:r>
              <a:rPr lang="en-US" sz="1900" dirty="0">
                <a:solidFill>
                  <a:schemeClr val="tx2"/>
                </a:solidFill>
              </a:rPr>
              <a:t>•Distance calculated using Azure’s response.</a:t>
            </a:r>
          </a:p>
          <a:p>
            <a:pPr algn="l"/>
            <a:r>
              <a:rPr lang="en-US" sz="1900" dirty="0">
                <a:solidFill>
                  <a:schemeClr val="tx2"/>
                </a:solidFill>
              </a:rPr>
              <a:t>• Route with minimum average AQI is labeled "Optimized".</a:t>
            </a:r>
          </a:p>
          <a:p>
            <a:pPr algn="l"/>
            <a:r>
              <a:rPr lang="en-US" sz="1900" dirty="0">
                <a:solidFill>
                  <a:schemeClr val="tx2"/>
                </a:solidFill>
              </a:rPr>
              <a:t>• Tooltip shows AQI + pollutant + weather + distance. </a:t>
            </a:r>
          </a:p>
          <a:p>
            <a:pPr algn="l"/>
            <a:r>
              <a:rPr lang="en-US" sz="1900" dirty="0">
                <a:solidFill>
                  <a:schemeClr val="tx2"/>
                </a:solidFill>
              </a:rPr>
              <a:t>In the above image the route is calculating from my home to Journal Square. In that map we can see 3 different routes with different colors. </a:t>
            </a:r>
          </a:p>
          <a:p>
            <a:pPr algn="l"/>
            <a:r>
              <a:rPr lang="en-US" sz="1900" dirty="0">
                <a:solidFill>
                  <a:schemeClr val="tx2"/>
                </a:solidFill>
              </a:rPr>
              <a:t>The blue color is the optimized route with lowest AQI value which can been seen in the tooltip. Apart from the AQI value we can also see the whether data and the dominant pollutant with description.</a:t>
            </a:r>
          </a:p>
        </p:txBody>
      </p:sp>
    </p:spTree>
    <p:extLst>
      <p:ext uri="{BB962C8B-B14F-4D97-AF65-F5344CB8AC3E}">
        <p14:creationId xmlns:p14="http://schemas.microsoft.com/office/powerpoint/2010/main" val="34202997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3A207-7A4C-A8C2-702E-C01327AEA9FF}"/>
              </a:ext>
            </a:extLst>
          </p:cNvPr>
          <p:cNvSpPr>
            <a:spLocks noGrp="1"/>
          </p:cNvSpPr>
          <p:nvPr>
            <p:ph type="ctrTitle"/>
          </p:nvPr>
        </p:nvSpPr>
        <p:spPr>
          <a:xfrm>
            <a:off x="381837" y="251209"/>
            <a:ext cx="11314444" cy="763675"/>
          </a:xfrm>
        </p:spPr>
        <p:txBody>
          <a:bodyPr>
            <a:normAutofit/>
          </a:bodyPr>
          <a:lstStyle/>
          <a:p>
            <a:pPr algn="l"/>
            <a:r>
              <a:rPr lang="en-US" sz="4800" b="1" dirty="0">
                <a:latin typeface="+mn-lt"/>
              </a:rPr>
              <a:t>Visuals:</a:t>
            </a:r>
          </a:p>
        </p:txBody>
      </p:sp>
      <p:pic>
        <p:nvPicPr>
          <p:cNvPr id="5" name="Picture 4">
            <a:extLst>
              <a:ext uri="{FF2B5EF4-FFF2-40B4-BE49-F238E27FC236}">
                <a16:creationId xmlns:a16="http://schemas.microsoft.com/office/drawing/2014/main" id="{3F35A2AE-6BE3-EAF6-BBBD-16BFD6CCA9BA}"/>
              </a:ext>
            </a:extLst>
          </p:cNvPr>
          <p:cNvPicPr>
            <a:picLocks noChangeAspect="1"/>
          </p:cNvPicPr>
          <p:nvPr/>
        </p:nvPicPr>
        <p:blipFill>
          <a:blip r:embed="rId2"/>
          <a:stretch>
            <a:fillRect/>
          </a:stretch>
        </p:blipFill>
        <p:spPr>
          <a:xfrm>
            <a:off x="813917" y="1077636"/>
            <a:ext cx="4099727" cy="2219988"/>
          </a:xfrm>
          <a:prstGeom prst="rect">
            <a:avLst/>
          </a:prstGeom>
        </p:spPr>
      </p:pic>
      <p:pic>
        <p:nvPicPr>
          <p:cNvPr id="8" name="Picture 7">
            <a:extLst>
              <a:ext uri="{FF2B5EF4-FFF2-40B4-BE49-F238E27FC236}">
                <a16:creationId xmlns:a16="http://schemas.microsoft.com/office/drawing/2014/main" id="{1CDA8F4A-9D4D-8C68-4347-0576C3698449}"/>
              </a:ext>
            </a:extLst>
          </p:cNvPr>
          <p:cNvPicPr>
            <a:picLocks noChangeAspect="1"/>
          </p:cNvPicPr>
          <p:nvPr/>
        </p:nvPicPr>
        <p:blipFill>
          <a:blip r:embed="rId3"/>
          <a:stretch>
            <a:fillRect/>
          </a:stretch>
        </p:blipFill>
        <p:spPr>
          <a:xfrm>
            <a:off x="6260123" y="3901324"/>
            <a:ext cx="4531806" cy="2243243"/>
          </a:xfrm>
          <a:prstGeom prst="rect">
            <a:avLst/>
          </a:prstGeom>
        </p:spPr>
      </p:pic>
      <p:sp>
        <p:nvSpPr>
          <p:cNvPr id="11" name="TextBox 10">
            <a:extLst>
              <a:ext uri="{FF2B5EF4-FFF2-40B4-BE49-F238E27FC236}">
                <a16:creationId xmlns:a16="http://schemas.microsoft.com/office/drawing/2014/main" id="{3AB26755-8F9C-9152-C3CF-2FD41123D593}"/>
              </a:ext>
            </a:extLst>
          </p:cNvPr>
          <p:cNvSpPr txBox="1"/>
          <p:nvPr/>
        </p:nvSpPr>
        <p:spPr>
          <a:xfrm>
            <a:off x="5978769" y="1077636"/>
            <a:ext cx="4290647" cy="1798655"/>
          </a:xfrm>
          <a:prstGeom prst="rect">
            <a:avLst/>
          </a:prstGeom>
          <a:noFill/>
        </p:spPr>
        <p:txBody>
          <a:bodyPr wrap="square" rtlCol="0">
            <a:spAutoFit/>
          </a:bodyPr>
          <a:lstStyle/>
          <a:p>
            <a:pPr algn="just"/>
            <a:r>
              <a:rPr lang="en-US" sz="1800" dirty="0"/>
              <a:t>The login page of the application shows the start point and end points of the location. when user enters minimum characters, it detects the location and shows the suggestions. when user click the search button it will navigate to the routing page.</a:t>
            </a:r>
          </a:p>
        </p:txBody>
      </p:sp>
      <p:sp>
        <p:nvSpPr>
          <p:cNvPr id="12" name="TextBox 11">
            <a:extLst>
              <a:ext uri="{FF2B5EF4-FFF2-40B4-BE49-F238E27FC236}">
                <a16:creationId xmlns:a16="http://schemas.microsoft.com/office/drawing/2014/main" id="{FE4642BF-5E8F-10B3-8F10-19CFD5CEF212}"/>
              </a:ext>
            </a:extLst>
          </p:cNvPr>
          <p:cNvSpPr txBox="1"/>
          <p:nvPr/>
        </p:nvSpPr>
        <p:spPr>
          <a:xfrm>
            <a:off x="934497" y="4039437"/>
            <a:ext cx="4270549" cy="1477328"/>
          </a:xfrm>
          <a:prstGeom prst="rect">
            <a:avLst/>
          </a:prstGeom>
          <a:noFill/>
        </p:spPr>
        <p:txBody>
          <a:bodyPr wrap="square" rtlCol="0">
            <a:spAutoFit/>
          </a:bodyPr>
          <a:lstStyle/>
          <a:p>
            <a:pPr algn="just"/>
            <a:r>
              <a:rPr lang="en-US" dirty="0"/>
              <a:t>In the Routing page we can see the route between two points with different routes  The optimized route consists of points  When we click on point, we can see tooltip with AQI, weather data.</a:t>
            </a:r>
          </a:p>
        </p:txBody>
      </p:sp>
    </p:spTree>
    <p:extLst>
      <p:ext uri="{BB962C8B-B14F-4D97-AF65-F5344CB8AC3E}">
        <p14:creationId xmlns:p14="http://schemas.microsoft.com/office/powerpoint/2010/main" val="722099227"/>
      </p:ext>
    </p:extLst>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732</TotalTime>
  <Words>1156</Words>
  <Application>Microsoft Macintosh PowerPoint</Application>
  <PresentationFormat>Widescreen</PresentationFormat>
  <Paragraphs>94</Paragraphs>
  <Slides>12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Times New Roman</vt:lpstr>
      <vt:lpstr>Office 2013 - 2022 Theme</vt:lpstr>
      <vt:lpstr>HEALTH-CENTRIC NAVIGATION AND AIR QUALITY MANAGEMENT FOR SENSITIVE POPULATIONS </vt:lpstr>
      <vt:lpstr>  Motivation and Problem Statement </vt:lpstr>
      <vt:lpstr> Project Objective </vt:lpstr>
      <vt:lpstr> Dataset and APIs </vt:lpstr>
      <vt:lpstr> Methodology </vt:lpstr>
      <vt:lpstr> AQI and Pollutant Analysis </vt:lpstr>
      <vt:lpstr>PowerPoint Presentation</vt:lpstr>
      <vt:lpstr>PowerPoint Presentation</vt:lpstr>
      <vt:lpstr>Visuals:</vt:lpstr>
      <vt:lpstr>PowerPoint Presentation</vt:lpstr>
      <vt:lpstr>Conclusion and Future Work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Yashwanth Pati</dc:creator>
  <cp:lastModifiedBy>Yashwanth Pati</cp:lastModifiedBy>
  <cp:revision>34</cp:revision>
  <dcterms:created xsi:type="dcterms:W3CDTF">2025-04-29T15:54:44Z</dcterms:created>
  <dcterms:modified xsi:type="dcterms:W3CDTF">2025-05-16T12:09:00Z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2025-04-30T03:44:48Z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350c54e6-0497-4fff-b117-17d8181c8aac</vt:lpwstr>
  </property>
  <property fmtid="{D5CDD505-2E9C-101B-9397-08002B2CF9AE}" pid="7" name="MSIP_Label_defa4170-0d19-0005-0004-bc88714345d2_ActionId">
    <vt:lpwstr>a27e8ae1-f629-46a6-9cfd-bbc9e43127a5</vt:lpwstr>
  </property>
  <property fmtid="{D5CDD505-2E9C-101B-9397-08002B2CF9AE}" pid="8" name="MSIP_Label_defa4170-0d19-0005-0004-bc88714345d2_ContentBits">
    <vt:lpwstr>0</vt:lpwstr>
  </property>
  <property fmtid="{D5CDD505-2E9C-101B-9397-08002B2CF9AE}" pid="9" name="MSIP_Label_defa4170-0d19-0005-0004-bc88714345d2_Tag">
    <vt:lpwstr>10, 3, 0, 1</vt:lpwstr>
  </property>
</Properties>
</file>

<file path=docProps/thumbnail.jpeg>
</file>